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3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285F4"/>
        </a:solidFill>
        <a:effectLst/>
        <a:uFillTx/>
        <a:latin typeface="+mj-lt"/>
        <a:ea typeface="+mj-ea"/>
        <a:cs typeface="+mj-cs"/>
        <a:sym typeface="Arial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285F4"/>
        </a:solidFill>
        <a:effectLst/>
        <a:uFillTx/>
        <a:latin typeface="+mj-lt"/>
        <a:ea typeface="+mj-ea"/>
        <a:cs typeface="+mj-cs"/>
        <a:sym typeface="Arial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285F4"/>
        </a:solidFill>
        <a:effectLst/>
        <a:uFillTx/>
        <a:latin typeface="+mj-lt"/>
        <a:ea typeface="+mj-ea"/>
        <a:cs typeface="+mj-cs"/>
        <a:sym typeface="Arial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285F4"/>
        </a:solidFill>
        <a:effectLst/>
        <a:uFillTx/>
        <a:latin typeface="+mj-lt"/>
        <a:ea typeface="+mj-ea"/>
        <a:cs typeface="+mj-cs"/>
        <a:sym typeface="Arial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285F4"/>
        </a:solidFill>
        <a:effectLst/>
        <a:uFillTx/>
        <a:latin typeface="+mj-lt"/>
        <a:ea typeface="+mj-ea"/>
        <a:cs typeface="+mj-cs"/>
        <a:sym typeface="Arial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285F4"/>
        </a:solidFill>
        <a:effectLst/>
        <a:uFillTx/>
        <a:latin typeface="+mj-lt"/>
        <a:ea typeface="+mj-ea"/>
        <a:cs typeface="+mj-cs"/>
        <a:sym typeface="Arial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285F4"/>
        </a:solidFill>
        <a:effectLst/>
        <a:uFillTx/>
        <a:latin typeface="+mj-lt"/>
        <a:ea typeface="+mj-ea"/>
        <a:cs typeface="+mj-cs"/>
        <a:sym typeface="Arial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285F4"/>
        </a:solidFill>
        <a:effectLst/>
        <a:uFillTx/>
        <a:latin typeface="+mj-lt"/>
        <a:ea typeface="+mj-ea"/>
        <a:cs typeface="+mj-cs"/>
        <a:sym typeface="Arial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285F4"/>
        </a:solidFill>
        <a:effectLst/>
        <a:uFillTx/>
        <a:latin typeface="+mj-lt"/>
        <a:ea typeface="+mj-ea"/>
        <a:cs typeface="+mj-cs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4285F4"/>
        </a:fontRef>
        <a:srgbClr val="4285F4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5E7"/>
          </a:solidFill>
        </a:fill>
      </a:tcStyle>
    </a:wholeTbl>
    <a:band2H>
      <a:tcTxStyle/>
      <a:tcStyle>
        <a:tcBdr/>
        <a:fill>
          <a:solidFill>
            <a:srgbClr val="E6EBF4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4285F4"/>
        </a:fontRef>
        <a:srgbClr val="4285F4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1CDCC"/>
          </a:solidFill>
        </a:fill>
      </a:tcStyle>
    </a:wholeTbl>
    <a:band2H>
      <a:tcTxStyle/>
      <a:tcStyle>
        <a:tcBdr/>
        <a:fill>
          <a:solidFill>
            <a:srgbClr val="F8E8E7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4285F4"/>
        </a:fontRef>
        <a:srgbClr val="4285F4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BE5CA"/>
          </a:solidFill>
        </a:fill>
      </a:tcStyle>
    </a:wholeTbl>
    <a:band2H>
      <a:tcTxStyle/>
      <a:tcStyle>
        <a:tcBdr/>
        <a:fill>
          <a:solidFill>
            <a:srgbClr val="FDF2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4285F4"/>
        </a:fontRef>
        <a:srgbClr val="4285F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8EDFD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4285F4"/>
        </a:fontRef>
        <a:srgbClr val="4285F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4285F4"/>
              </a:solidFill>
              <a:prstDash val="solid"/>
              <a:round/>
            </a:ln>
          </a:top>
          <a:bottom>
            <a:ln w="25400" cap="flat">
              <a:solidFill>
                <a:srgbClr val="4285F4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4285F4"/>
              </a:solidFill>
              <a:prstDash val="solid"/>
              <a:round/>
            </a:ln>
          </a:top>
          <a:bottom>
            <a:ln w="25400" cap="flat">
              <a:solidFill>
                <a:srgbClr val="4285F4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4285F4"/>
        </a:fontRef>
        <a:srgbClr val="4285F4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8FB"/>
          </a:solidFill>
        </a:fill>
      </a:tcStyle>
    </a:wholeTbl>
    <a:band2H>
      <a:tcTxStyle/>
      <a:tcStyle>
        <a:tcBdr/>
        <a:fill>
          <a:solidFill>
            <a:srgbClr val="E8EDFD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4285F4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4285F4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4285F4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4285F4"/>
        </a:fontRef>
        <a:srgbClr val="4285F4"/>
      </a:tcTxStyle>
      <a:tcStyle>
        <a:tcBdr>
          <a:left>
            <a:ln w="12700" cap="flat">
              <a:solidFill>
                <a:srgbClr val="4285F4"/>
              </a:solidFill>
              <a:prstDash val="solid"/>
              <a:round/>
            </a:ln>
          </a:left>
          <a:right>
            <a:ln w="12700" cap="flat">
              <a:solidFill>
                <a:srgbClr val="4285F4"/>
              </a:solidFill>
              <a:prstDash val="solid"/>
              <a:round/>
            </a:ln>
          </a:right>
          <a:top>
            <a:ln w="12700" cap="flat">
              <a:solidFill>
                <a:srgbClr val="4285F4"/>
              </a:solidFill>
              <a:prstDash val="solid"/>
              <a:round/>
            </a:ln>
          </a:top>
          <a:bottom>
            <a:ln w="12700" cap="flat">
              <a:solidFill>
                <a:srgbClr val="4285F4"/>
              </a:solidFill>
              <a:prstDash val="solid"/>
              <a:round/>
            </a:ln>
          </a:bottom>
          <a:insideH>
            <a:ln w="12700" cap="flat">
              <a:solidFill>
                <a:srgbClr val="4285F4"/>
              </a:solidFill>
              <a:prstDash val="solid"/>
              <a:round/>
            </a:ln>
          </a:insideH>
          <a:insideV>
            <a:ln w="12700" cap="flat">
              <a:solidFill>
                <a:srgbClr val="4285F4"/>
              </a:solidFill>
              <a:prstDash val="solid"/>
              <a:round/>
            </a:ln>
          </a:insideV>
        </a:tcBdr>
        <a:fill>
          <a:solidFill>
            <a:srgbClr val="4285F4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4285F4"/>
        </a:fontRef>
        <a:srgbClr val="4285F4"/>
      </a:tcTxStyle>
      <a:tcStyle>
        <a:tcBdr>
          <a:left>
            <a:ln w="12700" cap="flat">
              <a:solidFill>
                <a:srgbClr val="4285F4"/>
              </a:solidFill>
              <a:prstDash val="solid"/>
              <a:round/>
            </a:ln>
          </a:left>
          <a:right>
            <a:ln w="12700" cap="flat">
              <a:solidFill>
                <a:srgbClr val="4285F4"/>
              </a:solidFill>
              <a:prstDash val="solid"/>
              <a:round/>
            </a:ln>
          </a:right>
          <a:top>
            <a:ln w="12700" cap="flat">
              <a:solidFill>
                <a:srgbClr val="4285F4"/>
              </a:solidFill>
              <a:prstDash val="solid"/>
              <a:round/>
            </a:ln>
          </a:top>
          <a:bottom>
            <a:ln w="12700" cap="flat">
              <a:solidFill>
                <a:srgbClr val="4285F4"/>
              </a:solidFill>
              <a:prstDash val="solid"/>
              <a:round/>
            </a:ln>
          </a:bottom>
          <a:insideH>
            <a:ln w="12700" cap="flat">
              <a:solidFill>
                <a:srgbClr val="4285F4"/>
              </a:solidFill>
              <a:prstDash val="solid"/>
              <a:round/>
            </a:ln>
          </a:insideH>
          <a:insideV>
            <a:ln w="12700" cap="flat">
              <a:solidFill>
                <a:srgbClr val="4285F4"/>
              </a:solidFill>
              <a:prstDash val="solid"/>
              <a:round/>
            </a:ln>
          </a:insideV>
        </a:tcBdr>
        <a:fill>
          <a:solidFill>
            <a:srgbClr val="4285F4">
              <a:alpha val="20000"/>
            </a:srgbClr>
          </a:solidFill>
        </a:fill>
      </a:tcStyle>
    </a:firstCol>
    <a:lastRow>
      <a:tcTxStyle b="on" i="off">
        <a:fontRef idx="major">
          <a:srgbClr val="4285F4"/>
        </a:fontRef>
        <a:srgbClr val="4285F4"/>
      </a:tcTxStyle>
      <a:tcStyle>
        <a:tcBdr>
          <a:left>
            <a:ln w="12700" cap="flat">
              <a:solidFill>
                <a:srgbClr val="4285F4"/>
              </a:solidFill>
              <a:prstDash val="solid"/>
              <a:round/>
            </a:ln>
          </a:left>
          <a:right>
            <a:ln w="12700" cap="flat">
              <a:solidFill>
                <a:srgbClr val="4285F4"/>
              </a:solidFill>
              <a:prstDash val="solid"/>
              <a:round/>
            </a:ln>
          </a:right>
          <a:top>
            <a:ln w="50800" cap="flat">
              <a:solidFill>
                <a:srgbClr val="4285F4"/>
              </a:solidFill>
              <a:prstDash val="solid"/>
              <a:round/>
            </a:ln>
          </a:top>
          <a:bottom>
            <a:ln w="12700" cap="flat">
              <a:solidFill>
                <a:srgbClr val="4285F4"/>
              </a:solidFill>
              <a:prstDash val="solid"/>
              <a:round/>
            </a:ln>
          </a:bottom>
          <a:insideH>
            <a:ln w="12700" cap="flat">
              <a:solidFill>
                <a:srgbClr val="4285F4"/>
              </a:solidFill>
              <a:prstDash val="solid"/>
              <a:round/>
            </a:ln>
          </a:insideH>
          <a:insideV>
            <a:ln w="12700" cap="flat">
              <a:solidFill>
                <a:srgbClr val="4285F4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4285F4"/>
        </a:fontRef>
        <a:srgbClr val="4285F4"/>
      </a:tcTxStyle>
      <a:tcStyle>
        <a:tcBdr>
          <a:left>
            <a:ln w="12700" cap="flat">
              <a:solidFill>
                <a:srgbClr val="4285F4"/>
              </a:solidFill>
              <a:prstDash val="solid"/>
              <a:round/>
            </a:ln>
          </a:left>
          <a:right>
            <a:ln w="12700" cap="flat">
              <a:solidFill>
                <a:srgbClr val="4285F4"/>
              </a:solidFill>
              <a:prstDash val="solid"/>
              <a:round/>
            </a:ln>
          </a:right>
          <a:top>
            <a:ln w="12700" cap="flat">
              <a:solidFill>
                <a:srgbClr val="4285F4"/>
              </a:solidFill>
              <a:prstDash val="solid"/>
              <a:round/>
            </a:ln>
          </a:top>
          <a:bottom>
            <a:ln w="25400" cap="flat">
              <a:solidFill>
                <a:srgbClr val="4285F4"/>
              </a:solidFill>
              <a:prstDash val="solid"/>
              <a:round/>
            </a:ln>
          </a:bottom>
          <a:insideH>
            <a:ln w="12700" cap="flat">
              <a:solidFill>
                <a:srgbClr val="4285F4"/>
              </a:solidFill>
              <a:prstDash val="solid"/>
              <a:round/>
            </a:ln>
          </a:insideH>
          <a:insideV>
            <a:ln w="12700" cap="flat">
              <a:solidFill>
                <a:srgbClr val="4285F4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2" d="100"/>
          <a:sy n="62" d="100"/>
        </p:scale>
        <p:origin x="804" y="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9" name="Shape 13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>
        <a:latin typeface="+mj-lt"/>
        <a:ea typeface="+mj-ea"/>
        <a:cs typeface="+mj-cs"/>
        <a:sym typeface="Arial"/>
      </a:defRPr>
    </a:lvl1pPr>
    <a:lvl2pPr indent="228600" latinLnBrk="0">
      <a:defRPr>
        <a:latin typeface="+mj-lt"/>
        <a:ea typeface="+mj-ea"/>
        <a:cs typeface="+mj-cs"/>
        <a:sym typeface="Arial"/>
      </a:defRPr>
    </a:lvl2pPr>
    <a:lvl3pPr indent="457200" latinLnBrk="0">
      <a:defRPr>
        <a:latin typeface="+mj-lt"/>
        <a:ea typeface="+mj-ea"/>
        <a:cs typeface="+mj-cs"/>
        <a:sym typeface="Arial"/>
      </a:defRPr>
    </a:lvl3pPr>
    <a:lvl4pPr indent="685800" latinLnBrk="0">
      <a:defRPr>
        <a:latin typeface="+mj-lt"/>
        <a:ea typeface="+mj-ea"/>
        <a:cs typeface="+mj-cs"/>
        <a:sym typeface="Arial"/>
      </a:defRPr>
    </a:lvl4pPr>
    <a:lvl5pPr indent="914400" latinLnBrk="0">
      <a:defRPr>
        <a:latin typeface="+mj-lt"/>
        <a:ea typeface="+mj-ea"/>
        <a:cs typeface="+mj-cs"/>
        <a:sym typeface="Arial"/>
      </a:defRPr>
    </a:lvl5pPr>
    <a:lvl6pPr indent="1143000" latinLnBrk="0">
      <a:defRPr>
        <a:latin typeface="+mj-lt"/>
        <a:ea typeface="+mj-ea"/>
        <a:cs typeface="+mj-cs"/>
        <a:sym typeface="Arial"/>
      </a:defRPr>
    </a:lvl6pPr>
    <a:lvl7pPr indent="1371600" latinLnBrk="0">
      <a:defRPr>
        <a:latin typeface="+mj-lt"/>
        <a:ea typeface="+mj-ea"/>
        <a:cs typeface="+mj-cs"/>
        <a:sym typeface="Arial"/>
      </a:defRPr>
    </a:lvl7pPr>
    <a:lvl8pPr indent="1600200" latinLnBrk="0">
      <a:defRPr>
        <a:latin typeface="+mj-lt"/>
        <a:ea typeface="+mj-ea"/>
        <a:cs typeface="+mj-cs"/>
        <a:sym typeface="Arial"/>
      </a:defRPr>
    </a:lvl8pPr>
    <a:lvl9pPr indent="1828800" latinLnBrk="0">
      <a:defRPr>
        <a:latin typeface="+mj-lt"/>
        <a:ea typeface="+mj-ea"/>
        <a:cs typeface="+mj-cs"/>
        <a:sym typeface="Arial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0;p2"/>
          <p:cNvSpPr/>
          <p:nvPr/>
        </p:nvSpPr>
        <p:spPr>
          <a:xfrm flipH="1">
            <a:off x="10995200" y="5661233"/>
            <a:ext cx="1196801" cy="11968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z="24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5" name="Google Shape;11;p2"/>
          <p:cNvSpPr/>
          <p:nvPr/>
        </p:nvSpPr>
        <p:spPr>
          <a:xfrm flipH="1">
            <a:off x="10995200" y="5661166"/>
            <a:ext cx="1196801" cy="11968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8000" y="0"/>
                </a:lnTo>
                <a:cubicBezTo>
                  <a:pt x="19988" y="0"/>
                  <a:pt x="21600" y="1612"/>
                  <a:pt x="21600" y="3600"/>
                </a:cubicBez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FFF">
              <a:alpha val="6808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z="24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6" name="Lysbilde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17" name="Picture 18" descr="Picture 18"/>
          <p:cNvPicPr>
            <a:picLocks noChangeAspect="1"/>
          </p:cNvPicPr>
          <p:nvPr/>
        </p:nvPicPr>
        <p:blipFill>
          <a:blip r:embed="rId2"/>
          <a:srcRect l="53526" r="17"/>
          <a:stretch>
            <a:fillRect/>
          </a:stretch>
        </p:blipFill>
        <p:spPr>
          <a:xfrm>
            <a:off x="-29868" y="0"/>
            <a:ext cx="5976001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8" name="Picture 19" descr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0069" y="6244013"/>
            <a:ext cx="2728687" cy="560261"/>
          </a:xfrm>
          <a:prstGeom prst="rect">
            <a:avLst/>
          </a:prstGeom>
          <a:ln w="12700">
            <a:miter lim="400000"/>
          </a:ln>
        </p:spPr>
      </p:pic>
      <p:pic>
        <p:nvPicPr>
          <p:cNvPr id="19" name="Picture 20" descr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5658" y="5980117"/>
            <a:ext cx="1894864" cy="1086228"/>
          </a:xfrm>
          <a:prstGeom prst="rect">
            <a:avLst/>
          </a:prstGeom>
          <a:ln w="12700">
            <a:miter lim="400000"/>
          </a:ln>
        </p:spPr>
      </p:pic>
      <p:sp>
        <p:nvSpPr>
          <p:cNvPr id="20" name="Titteltekst"/>
          <p:cNvSpPr txBox="1">
            <a:spLocks noGrp="1"/>
          </p:cNvSpPr>
          <p:nvPr>
            <p:ph type="title"/>
          </p:nvPr>
        </p:nvSpPr>
        <p:spPr>
          <a:xfrm>
            <a:off x="6313715" y="348343"/>
            <a:ext cx="5341257" cy="247860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5600">
                <a:solidFill>
                  <a:srgbClr val="091F5C"/>
                </a:solidFill>
                <a:latin typeface="+mj-lt"/>
                <a:ea typeface="+mj-ea"/>
                <a:cs typeface="+mj-cs"/>
                <a:sym typeface="Arial"/>
              </a:defRPr>
            </a:lvl1pPr>
          </a:lstStyle>
          <a:p>
            <a:r>
              <a:t>Titteltekst</a:t>
            </a:r>
          </a:p>
        </p:txBody>
      </p:sp>
      <p:sp>
        <p:nvSpPr>
          <p:cNvPr id="21" name="Brødtekst nivå én…"/>
          <p:cNvSpPr txBox="1">
            <a:spLocks noGrp="1"/>
          </p:cNvSpPr>
          <p:nvPr>
            <p:ph type="body" sz="quarter" idx="1"/>
          </p:nvPr>
        </p:nvSpPr>
        <p:spPr>
          <a:xfrm>
            <a:off x="6287542" y="3420655"/>
            <a:ext cx="5393601" cy="1646801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228600" algn="ctr">
              <a:lnSpc>
                <a:spcPct val="100000"/>
              </a:lnSpc>
              <a:buClrTx/>
              <a:buSzTx/>
              <a:buFontTx/>
              <a:buNone/>
              <a:defRPr sz="2800">
                <a:solidFill>
                  <a:srgbClr val="808080"/>
                </a:solidFill>
                <a:latin typeface="+mj-lt"/>
                <a:ea typeface="+mj-ea"/>
                <a:cs typeface="+mj-cs"/>
                <a:sym typeface="Arial"/>
              </a:defRPr>
            </a:lvl1pPr>
            <a:lvl2pPr marL="342900" indent="254000" algn="ctr">
              <a:lnSpc>
                <a:spcPct val="100000"/>
              </a:lnSpc>
              <a:buClrTx/>
              <a:buSzTx/>
              <a:buFontTx/>
              <a:buNone/>
              <a:defRPr sz="2800">
                <a:solidFill>
                  <a:srgbClr val="808080"/>
                </a:solidFill>
                <a:latin typeface="+mj-lt"/>
                <a:ea typeface="+mj-ea"/>
                <a:cs typeface="+mj-cs"/>
                <a:sym typeface="Arial"/>
              </a:defRPr>
            </a:lvl2pPr>
            <a:lvl3pPr marL="342900" indent="711200" algn="ctr">
              <a:lnSpc>
                <a:spcPct val="100000"/>
              </a:lnSpc>
              <a:buClrTx/>
              <a:buSzTx/>
              <a:buFontTx/>
              <a:buNone/>
              <a:defRPr sz="2800">
                <a:solidFill>
                  <a:srgbClr val="808080"/>
                </a:solidFill>
                <a:latin typeface="+mj-lt"/>
                <a:ea typeface="+mj-ea"/>
                <a:cs typeface="+mj-cs"/>
                <a:sym typeface="Arial"/>
              </a:defRPr>
            </a:lvl3pPr>
            <a:lvl4pPr marL="342900" indent="1168400" algn="ctr">
              <a:lnSpc>
                <a:spcPct val="100000"/>
              </a:lnSpc>
              <a:buClrTx/>
              <a:buSzTx/>
              <a:buFontTx/>
              <a:buNone/>
              <a:defRPr sz="2800">
                <a:solidFill>
                  <a:srgbClr val="808080"/>
                </a:solidFill>
                <a:latin typeface="+mj-lt"/>
                <a:ea typeface="+mj-ea"/>
                <a:cs typeface="+mj-cs"/>
                <a:sym typeface="Arial"/>
              </a:defRPr>
            </a:lvl4pPr>
            <a:lvl5pPr marL="342900" indent="1625600" algn="ctr">
              <a:lnSpc>
                <a:spcPct val="100000"/>
              </a:lnSpc>
              <a:buClrTx/>
              <a:buSzTx/>
              <a:buFontTx/>
              <a:buNone/>
              <a:defRPr sz="2800">
                <a:solidFill>
                  <a:srgbClr val="808080"/>
                </a:solidFill>
                <a:latin typeface="+mj-lt"/>
                <a:ea typeface="+mj-ea"/>
                <a:cs typeface="+mj-cs"/>
                <a:sym typeface="Arial"/>
              </a:defRPr>
            </a:lvl5pPr>
          </a:lstStyle>
          <a:p>
            <a:r>
              <a:t>Brødtekst nivå én</a:t>
            </a:r>
          </a:p>
          <a:p>
            <a:pPr lvl="1"/>
            <a:r>
              <a:t>Brødtekst nivå to</a:t>
            </a:r>
          </a:p>
          <a:p>
            <a:pPr lvl="2"/>
            <a:r>
              <a:t>Brødtekst nivå tre</a:t>
            </a:r>
          </a:p>
          <a:p>
            <a:pPr lvl="3"/>
            <a:r>
              <a:t>Brødtekst nivå fire</a:t>
            </a:r>
          </a:p>
          <a:p>
            <a:pPr lvl="4"/>
            <a:r>
              <a:t>Brødtekst nivå fem</a:t>
            </a:r>
          </a:p>
        </p:txBody>
      </p:sp>
      <p:pic>
        <p:nvPicPr>
          <p:cNvPr id="22" name="Picture 2" descr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48582" y="6229527"/>
            <a:ext cx="1268514" cy="56026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IG_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xx%"/>
          <p:cNvSpPr txBox="1">
            <a:spLocks noGrp="1"/>
          </p:cNvSpPr>
          <p:nvPr>
            <p:ph type="title" hasCustomPrompt="1"/>
          </p:nvPr>
        </p:nvSpPr>
        <p:spPr>
          <a:xfrm>
            <a:off x="634000" y="1678033"/>
            <a:ext cx="10962800" cy="26180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16000">
                <a:solidFill>
                  <a:srgbClr val="091F5C"/>
                </a:solidFill>
                <a:latin typeface="+mj-lt"/>
                <a:ea typeface="+mj-ea"/>
                <a:cs typeface="+mj-cs"/>
                <a:sym typeface="Arial"/>
              </a:defRPr>
            </a:lvl1pPr>
          </a:lstStyle>
          <a:p>
            <a:r>
              <a:t>xx%</a:t>
            </a:r>
          </a:p>
        </p:txBody>
      </p:sp>
      <p:sp>
        <p:nvSpPr>
          <p:cNvPr id="124" name="Brødtekst nivå én…"/>
          <p:cNvSpPr txBox="1">
            <a:spLocks noGrp="1"/>
          </p:cNvSpPr>
          <p:nvPr>
            <p:ph type="body" sz="half" idx="1"/>
          </p:nvPr>
        </p:nvSpPr>
        <p:spPr>
          <a:xfrm>
            <a:off x="634000" y="4406167"/>
            <a:ext cx="10962800" cy="1734401"/>
          </a:xfrm>
          <a:prstGeom prst="rect">
            <a:avLst/>
          </a:prstGeom>
        </p:spPr>
        <p:txBody>
          <a:bodyPr>
            <a:normAutofit/>
          </a:bodyPr>
          <a:lstStyle>
            <a:lvl1pPr marL="609554" indent="-457167" algn="ctr">
              <a:buClr>
                <a:srgbClr val="091F5C"/>
              </a:buClr>
              <a:defRPr>
                <a:solidFill>
                  <a:srgbClr val="091F5C"/>
                </a:solidFill>
                <a:latin typeface="+mj-lt"/>
                <a:ea typeface="+mj-ea"/>
                <a:cs typeface="+mj-cs"/>
                <a:sym typeface="Arial"/>
              </a:defRPr>
            </a:lvl1pPr>
            <a:lvl2pPr marL="1219109" indent="-423301" algn="ctr">
              <a:buClr>
                <a:srgbClr val="091F5C"/>
              </a:buClr>
              <a:defRPr>
                <a:solidFill>
                  <a:srgbClr val="091F5C"/>
                </a:solidFill>
                <a:latin typeface="+mj-lt"/>
                <a:ea typeface="+mj-ea"/>
                <a:cs typeface="+mj-cs"/>
                <a:sym typeface="Arial"/>
              </a:defRPr>
            </a:lvl2pPr>
            <a:lvl3pPr marL="1828663" indent="-423301" algn="ctr">
              <a:buClr>
                <a:srgbClr val="091F5C"/>
              </a:buClr>
              <a:defRPr>
                <a:solidFill>
                  <a:srgbClr val="091F5C"/>
                </a:solidFill>
                <a:latin typeface="+mj-lt"/>
                <a:ea typeface="+mj-ea"/>
                <a:cs typeface="+mj-cs"/>
                <a:sym typeface="Arial"/>
              </a:defRPr>
            </a:lvl3pPr>
            <a:lvl4pPr marL="2438218" indent="-423301" algn="ctr">
              <a:buClr>
                <a:srgbClr val="091F5C"/>
              </a:buClr>
              <a:defRPr>
                <a:solidFill>
                  <a:srgbClr val="091F5C"/>
                </a:solidFill>
                <a:latin typeface="+mj-lt"/>
                <a:ea typeface="+mj-ea"/>
                <a:cs typeface="+mj-cs"/>
                <a:sym typeface="Arial"/>
              </a:defRPr>
            </a:lvl4pPr>
            <a:lvl5pPr marL="3047771" indent="-423301" algn="ctr">
              <a:buClr>
                <a:srgbClr val="091F5C"/>
              </a:buClr>
              <a:defRPr>
                <a:solidFill>
                  <a:srgbClr val="091F5C"/>
                </a:solidFill>
                <a:latin typeface="+mj-lt"/>
                <a:ea typeface="+mj-ea"/>
                <a:cs typeface="+mj-cs"/>
                <a:sym typeface="Arial"/>
              </a:defRPr>
            </a:lvl5pPr>
          </a:lstStyle>
          <a:p>
            <a:r>
              <a:t>Brødtekst nivå én</a:t>
            </a:r>
          </a:p>
          <a:p>
            <a:pPr lvl="1"/>
            <a:r>
              <a:t>Brødtekst nivå to</a:t>
            </a:r>
          </a:p>
          <a:p>
            <a:pPr lvl="2"/>
            <a:r>
              <a:t>Brødtekst nivå tre</a:t>
            </a:r>
          </a:p>
          <a:p>
            <a:pPr lvl="3"/>
            <a:r>
              <a:t>Brødtekst nivå fire</a:t>
            </a:r>
          </a:p>
          <a:p>
            <a:pPr lvl="4"/>
            <a:r>
              <a:t>Brødtekst nivå fem</a:t>
            </a:r>
          </a:p>
        </p:txBody>
      </p:sp>
      <p:sp>
        <p:nvSpPr>
          <p:cNvPr id="125" name="Lysbildenummer"/>
          <p:cNvSpPr txBox="1">
            <a:spLocks noGrp="1"/>
          </p:cNvSpPr>
          <p:nvPr>
            <p:ph type="sldNum" sz="quarter" idx="2"/>
          </p:nvPr>
        </p:nvSpPr>
        <p:spPr>
          <a:xfrm>
            <a:off x="11808950" y="6402777"/>
            <a:ext cx="287372" cy="38605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Lysbilde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teltekst"/>
          <p:cNvSpPr txBox="1">
            <a:spLocks noGrp="1"/>
          </p:cNvSpPr>
          <p:nvPr>
            <p:ph type="title"/>
          </p:nvPr>
        </p:nvSpPr>
        <p:spPr>
          <a:xfrm>
            <a:off x="7779656" y="2753799"/>
            <a:ext cx="3797744" cy="1350401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5600">
                <a:solidFill>
                  <a:srgbClr val="091F5C"/>
                </a:solidFill>
                <a:latin typeface="+mj-lt"/>
                <a:ea typeface="+mj-ea"/>
                <a:cs typeface="+mj-cs"/>
                <a:sym typeface="Arial"/>
              </a:defRPr>
            </a:lvl1pPr>
          </a:lstStyle>
          <a:p>
            <a:r>
              <a:t>Titteltekst</a:t>
            </a:r>
          </a:p>
        </p:txBody>
      </p:sp>
      <p:sp>
        <p:nvSpPr>
          <p:cNvPr id="30" name="Lysbilde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_AND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19;p4"/>
          <p:cNvSpPr/>
          <p:nvPr/>
        </p:nvSpPr>
        <p:spPr>
          <a:xfrm rot="10800000" flipH="1">
            <a:off x="0" y="2247999"/>
            <a:ext cx="12192000" cy="461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z="24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8" name="Titteltekst"/>
          <p:cNvSpPr txBox="1">
            <a:spLocks noGrp="1"/>
          </p:cNvSpPr>
          <p:nvPr>
            <p:ph type="title"/>
          </p:nvPr>
        </p:nvSpPr>
        <p:spPr>
          <a:xfrm>
            <a:off x="0" y="67575"/>
            <a:ext cx="12192000" cy="1023602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>
                <a:solidFill>
                  <a:srgbClr val="091F5C"/>
                </a:solidFill>
                <a:latin typeface="+mj-lt"/>
                <a:ea typeface="+mj-ea"/>
                <a:cs typeface="+mj-cs"/>
                <a:sym typeface="Arial"/>
              </a:defRPr>
            </a:lvl1pPr>
          </a:lstStyle>
          <a:p>
            <a:r>
              <a:t>Titteltekst</a:t>
            </a:r>
          </a:p>
        </p:txBody>
      </p:sp>
      <p:sp>
        <p:nvSpPr>
          <p:cNvPr id="39" name="Brødtekst nivå én…"/>
          <p:cNvSpPr txBox="1">
            <a:spLocks noGrp="1"/>
          </p:cNvSpPr>
          <p:nvPr>
            <p:ph type="body" idx="1"/>
          </p:nvPr>
        </p:nvSpPr>
        <p:spPr>
          <a:xfrm>
            <a:off x="290286" y="1355073"/>
            <a:ext cx="11611428" cy="4817294"/>
          </a:xfrm>
          <a:prstGeom prst="rect">
            <a:avLst/>
          </a:prstGeom>
        </p:spPr>
        <p:txBody>
          <a:bodyPr>
            <a:normAutofit/>
          </a:bodyPr>
          <a:lstStyle>
            <a:lvl1pPr marL="609554" indent="-457166">
              <a:spcBef>
                <a:spcPts val="600"/>
              </a:spcBef>
              <a:buClr>
                <a:srgbClr val="091F5C"/>
              </a:buClr>
              <a:buSzPts val="2000"/>
              <a:defRPr sz="2000">
                <a:solidFill>
                  <a:srgbClr val="091F5C"/>
                </a:solidFill>
                <a:latin typeface="+mj-lt"/>
                <a:ea typeface="+mj-ea"/>
                <a:cs typeface="+mj-cs"/>
                <a:sym typeface="Arial"/>
              </a:defRPr>
            </a:lvl1pPr>
            <a:lvl2pPr marL="1266143" indent="-470334">
              <a:spcBef>
                <a:spcPts val="600"/>
              </a:spcBef>
              <a:buClr>
                <a:srgbClr val="091F5C"/>
              </a:buClr>
              <a:buSzPts val="2000"/>
              <a:defRPr sz="2000">
                <a:solidFill>
                  <a:srgbClr val="091F5C"/>
                </a:solidFill>
                <a:latin typeface="+mj-lt"/>
                <a:ea typeface="+mj-ea"/>
                <a:cs typeface="+mj-cs"/>
                <a:sym typeface="Arial"/>
              </a:defRPr>
            </a:lvl2pPr>
            <a:lvl3pPr marL="1875697" indent="-470334">
              <a:spcBef>
                <a:spcPts val="600"/>
              </a:spcBef>
              <a:buClr>
                <a:srgbClr val="091F5C"/>
              </a:buClr>
              <a:buSzPts val="2000"/>
              <a:defRPr sz="2000">
                <a:solidFill>
                  <a:srgbClr val="091F5C"/>
                </a:solidFill>
                <a:latin typeface="+mj-lt"/>
                <a:ea typeface="+mj-ea"/>
                <a:cs typeface="+mj-cs"/>
                <a:sym typeface="Arial"/>
              </a:defRPr>
            </a:lvl3pPr>
            <a:lvl4pPr marL="2485251" indent="-470334">
              <a:spcBef>
                <a:spcPts val="600"/>
              </a:spcBef>
              <a:buClr>
                <a:srgbClr val="091F5C"/>
              </a:buClr>
              <a:buSzPts val="2000"/>
              <a:defRPr sz="2000">
                <a:solidFill>
                  <a:srgbClr val="091F5C"/>
                </a:solidFill>
                <a:latin typeface="+mj-lt"/>
                <a:ea typeface="+mj-ea"/>
                <a:cs typeface="+mj-cs"/>
                <a:sym typeface="Arial"/>
              </a:defRPr>
            </a:lvl4pPr>
            <a:lvl5pPr marL="3094805" indent="-470334">
              <a:spcBef>
                <a:spcPts val="600"/>
              </a:spcBef>
              <a:buClr>
                <a:srgbClr val="091F5C"/>
              </a:buClr>
              <a:buSzPts val="2000"/>
              <a:defRPr sz="2000">
                <a:solidFill>
                  <a:srgbClr val="091F5C"/>
                </a:solidFill>
                <a:latin typeface="+mj-lt"/>
                <a:ea typeface="+mj-ea"/>
                <a:cs typeface="+mj-cs"/>
                <a:sym typeface="Arial"/>
              </a:defRPr>
            </a:lvl5pPr>
          </a:lstStyle>
          <a:p>
            <a:r>
              <a:t>Brødtekst nivå én</a:t>
            </a:r>
          </a:p>
          <a:p>
            <a:pPr lvl="1"/>
            <a:r>
              <a:t>Brødtekst nivå to</a:t>
            </a:r>
          </a:p>
          <a:p>
            <a:pPr lvl="2"/>
            <a:r>
              <a:t>Brødtekst nivå tre</a:t>
            </a:r>
          </a:p>
          <a:p>
            <a:pPr lvl="3"/>
            <a:r>
              <a:t>Brødtekst nivå fire</a:t>
            </a:r>
          </a:p>
          <a:p>
            <a:pPr lvl="4"/>
            <a:r>
              <a:t>Brødtekst nivå fem</a:t>
            </a:r>
          </a:p>
        </p:txBody>
      </p:sp>
      <p:sp>
        <p:nvSpPr>
          <p:cNvPr id="40" name="Lysbilde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41" name="Picture 8" descr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0069" y="6244013"/>
            <a:ext cx="2728687" cy="560261"/>
          </a:xfrm>
          <a:prstGeom prst="rect">
            <a:avLst/>
          </a:prstGeom>
          <a:ln w="12700">
            <a:miter lim="400000"/>
          </a:ln>
        </p:spPr>
      </p:pic>
      <p:pic>
        <p:nvPicPr>
          <p:cNvPr id="42" name="Picture 9" descr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5658" y="5980117"/>
            <a:ext cx="1894864" cy="1086228"/>
          </a:xfrm>
          <a:prstGeom prst="rect">
            <a:avLst/>
          </a:prstGeom>
          <a:ln w="12700">
            <a:miter lim="400000"/>
          </a:ln>
        </p:spPr>
      </p:pic>
      <p:pic>
        <p:nvPicPr>
          <p:cNvPr id="43" name="Picture 12" descr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48582" y="6229527"/>
            <a:ext cx="1268514" cy="56026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_AND_TWO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25;p5"/>
          <p:cNvSpPr/>
          <p:nvPr/>
        </p:nvSpPr>
        <p:spPr>
          <a:xfrm rot="10800000" flipH="1">
            <a:off x="0" y="2247999"/>
            <a:ext cx="12192000" cy="461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z="24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1" name="Titteltekst"/>
          <p:cNvSpPr txBox="1">
            <a:spLocks noGrp="1"/>
          </p:cNvSpPr>
          <p:nvPr>
            <p:ph type="title"/>
          </p:nvPr>
        </p:nvSpPr>
        <p:spPr>
          <a:xfrm>
            <a:off x="629200" y="984967"/>
            <a:ext cx="10962800" cy="102360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091F5C"/>
                </a:solidFill>
                <a:latin typeface="+mj-lt"/>
                <a:ea typeface="+mj-ea"/>
                <a:cs typeface="+mj-cs"/>
                <a:sym typeface="Arial"/>
              </a:defRPr>
            </a:lvl1pPr>
          </a:lstStyle>
          <a:p>
            <a:r>
              <a:t>Titteltekst</a:t>
            </a:r>
          </a:p>
        </p:txBody>
      </p:sp>
      <p:sp>
        <p:nvSpPr>
          <p:cNvPr id="52" name="Brødtekst nivå én…"/>
          <p:cNvSpPr txBox="1">
            <a:spLocks noGrp="1"/>
          </p:cNvSpPr>
          <p:nvPr>
            <p:ph type="body" sz="half" idx="1"/>
          </p:nvPr>
        </p:nvSpPr>
        <p:spPr>
          <a:xfrm>
            <a:off x="629200" y="2558767"/>
            <a:ext cx="5333201" cy="3613601"/>
          </a:xfrm>
          <a:prstGeom prst="rect">
            <a:avLst/>
          </a:prstGeom>
        </p:spPr>
        <p:txBody>
          <a:bodyPr>
            <a:normAutofit/>
          </a:bodyPr>
          <a:lstStyle>
            <a:lvl1pPr marL="609554" indent="-423301">
              <a:buClr>
                <a:srgbClr val="091F5C"/>
              </a:buClr>
              <a:buSzPts val="2000"/>
              <a:defRPr sz="2000">
                <a:solidFill>
                  <a:srgbClr val="091F5C"/>
                </a:solidFill>
                <a:latin typeface="+mj-lt"/>
                <a:ea typeface="+mj-ea"/>
                <a:cs typeface="+mj-cs"/>
                <a:sym typeface="Arial"/>
              </a:defRPr>
            </a:lvl1pPr>
            <a:lvl2pPr marL="1320702" indent="-507963">
              <a:buClr>
                <a:srgbClr val="091F5C"/>
              </a:buClr>
              <a:buSzPts val="2000"/>
              <a:defRPr sz="2000">
                <a:solidFill>
                  <a:srgbClr val="091F5C"/>
                </a:solidFill>
                <a:latin typeface="+mj-lt"/>
                <a:ea typeface="+mj-ea"/>
                <a:cs typeface="+mj-cs"/>
                <a:sym typeface="Arial"/>
              </a:defRPr>
            </a:lvl2pPr>
            <a:lvl3pPr marL="1930256" indent="-507963">
              <a:buClr>
                <a:srgbClr val="091F5C"/>
              </a:buClr>
              <a:buSzPts val="2000"/>
              <a:defRPr sz="2000">
                <a:solidFill>
                  <a:srgbClr val="091F5C"/>
                </a:solidFill>
                <a:latin typeface="+mj-lt"/>
                <a:ea typeface="+mj-ea"/>
                <a:cs typeface="+mj-cs"/>
                <a:sym typeface="Arial"/>
              </a:defRPr>
            </a:lvl3pPr>
            <a:lvl4pPr marL="2539810" indent="-507963">
              <a:buClr>
                <a:srgbClr val="091F5C"/>
              </a:buClr>
              <a:buSzPts val="2000"/>
              <a:defRPr sz="2000">
                <a:solidFill>
                  <a:srgbClr val="091F5C"/>
                </a:solidFill>
                <a:latin typeface="+mj-lt"/>
                <a:ea typeface="+mj-ea"/>
                <a:cs typeface="+mj-cs"/>
                <a:sym typeface="Arial"/>
              </a:defRPr>
            </a:lvl4pPr>
            <a:lvl5pPr marL="3149364" indent="-507963">
              <a:buClr>
                <a:srgbClr val="091F5C"/>
              </a:buClr>
              <a:buSzPts val="2000"/>
              <a:defRPr sz="2000">
                <a:solidFill>
                  <a:srgbClr val="091F5C"/>
                </a:solidFill>
                <a:latin typeface="+mj-lt"/>
                <a:ea typeface="+mj-ea"/>
                <a:cs typeface="+mj-cs"/>
                <a:sym typeface="Arial"/>
              </a:defRPr>
            </a:lvl5pPr>
          </a:lstStyle>
          <a:p>
            <a:r>
              <a:t>Brødtekst nivå én</a:t>
            </a:r>
          </a:p>
          <a:p>
            <a:pPr lvl="1"/>
            <a:r>
              <a:t>Brødtekst nivå to</a:t>
            </a:r>
          </a:p>
          <a:p>
            <a:pPr lvl="2"/>
            <a:r>
              <a:t>Brødtekst nivå tre</a:t>
            </a:r>
          </a:p>
          <a:p>
            <a:pPr lvl="3"/>
            <a:r>
              <a:t>Brødtekst nivå fire</a:t>
            </a:r>
          </a:p>
          <a:p>
            <a:pPr lvl="4"/>
            <a:r>
              <a:t>Brødtekst nivå fem</a:t>
            </a:r>
          </a:p>
        </p:txBody>
      </p:sp>
      <p:sp>
        <p:nvSpPr>
          <p:cNvPr id="53" name="Google Shape;29;p5"/>
          <p:cNvSpPr txBox="1">
            <a:spLocks noGrp="1"/>
          </p:cNvSpPr>
          <p:nvPr>
            <p:ph type="body" sz="half" idx="13"/>
          </p:nvPr>
        </p:nvSpPr>
        <p:spPr>
          <a:xfrm>
            <a:off x="6259000" y="2558767"/>
            <a:ext cx="5333201" cy="3613601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609554" indent="-423301">
              <a:buClr>
                <a:srgbClr val="091F5C"/>
              </a:buClr>
              <a:buSzPts val="2000"/>
              <a:defRPr sz="2000">
                <a:solidFill>
                  <a:srgbClr val="091F5C"/>
                </a:solidFill>
                <a:latin typeface="+mj-lt"/>
                <a:ea typeface="+mj-ea"/>
                <a:cs typeface="+mj-cs"/>
                <a:sym typeface="Arial"/>
              </a:defRPr>
            </a:pPr>
            <a:endParaRPr/>
          </a:p>
        </p:txBody>
      </p:sp>
      <p:sp>
        <p:nvSpPr>
          <p:cNvPr id="54" name="Lysbilde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55" name="Picture 9" descr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0069" y="6244013"/>
            <a:ext cx="2728687" cy="560261"/>
          </a:xfrm>
          <a:prstGeom prst="rect">
            <a:avLst/>
          </a:prstGeom>
          <a:ln w="12700">
            <a:miter lim="400000"/>
          </a:ln>
        </p:spPr>
      </p:pic>
      <p:pic>
        <p:nvPicPr>
          <p:cNvPr id="56" name="Picture 10" descr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5658" y="5980117"/>
            <a:ext cx="1894864" cy="1086228"/>
          </a:xfrm>
          <a:prstGeom prst="rect">
            <a:avLst/>
          </a:prstGeom>
          <a:ln w="12700">
            <a:miter lim="400000"/>
          </a:ln>
        </p:spPr>
      </p:pic>
      <p:pic>
        <p:nvPicPr>
          <p:cNvPr id="57" name="Picture 13" descr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48582" y="6229527"/>
            <a:ext cx="1268514" cy="56026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32;p6"/>
          <p:cNvSpPr/>
          <p:nvPr/>
        </p:nvSpPr>
        <p:spPr>
          <a:xfrm rot="10800000" flipH="1">
            <a:off x="0" y="875199"/>
            <a:ext cx="12192000" cy="59828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z="2400">
                <a:solidFill>
                  <a:srgbClr val="808080"/>
                </a:solidFill>
              </a:defRPr>
            </a:pPr>
            <a:endParaRPr/>
          </a:p>
        </p:txBody>
      </p:sp>
      <p:sp>
        <p:nvSpPr>
          <p:cNvPr id="65" name="Lysbilde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66" name="Titteltekst"/>
          <p:cNvSpPr txBox="1">
            <a:spLocks noGrp="1"/>
          </p:cNvSpPr>
          <p:nvPr>
            <p:ph type="title"/>
          </p:nvPr>
        </p:nvSpPr>
        <p:spPr>
          <a:xfrm>
            <a:off x="0" y="67575"/>
            <a:ext cx="12192000" cy="1023602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>
                <a:solidFill>
                  <a:srgbClr val="091F5C"/>
                </a:solidFill>
                <a:latin typeface="+mj-lt"/>
                <a:ea typeface="+mj-ea"/>
                <a:cs typeface="+mj-cs"/>
                <a:sym typeface="Arial"/>
              </a:defRPr>
            </a:lvl1pPr>
          </a:lstStyle>
          <a:p>
            <a:r>
              <a:t>Titteltekst</a:t>
            </a:r>
          </a:p>
        </p:txBody>
      </p:sp>
      <p:pic>
        <p:nvPicPr>
          <p:cNvPr id="67" name="Picture 7" descr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0069" y="6244013"/>
            <a:ext cx="2728687" cy="560261"/>
          </a:xfrm>
          <a:prstGeom prst="rect">
            <a:avLst/>
          </a:prstGeom>
          <a:ln w="12700">
            <a:miter lim="400000"/>
          </a:ln>
        </p:spPr>
      </p:pic>
      <p:pic>
        <p:nvPicPr>
          <p:cNvPr id="68" name="Picture 8" descr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5658" y="5980117"/>
            <a:ext cx="1894864" cy="1086228"/>
          </a:xfrm>
          <a:prstGeom prst="rect">
            <a:avLst/>
          </a:prstGeom>
          <a:ln w="12700">
            <a:miter lim="400000"/>
          </a:ln>
        </p:spPr>
      </p:pic>
      <p:pic>
        <p:nvPicPr>
          <p:cNvPr id="69" name="Picture 11" descr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48582" y="6229527"/>
            <a:ext cx="1268514" cy="56026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ONE_COLUM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37;p7"/>
          <p:cNvSpPr/>
          <p:nvPr/>
        </p:nvSpPr>
        <p:spPr>
          <a:xfrm rot="10800000" flipH="1">
            <a:off x="4436700" y="0"/>
            <a:ext cx="7823201" cy="6858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z="2400">
                <a:solidFill>
                  <a:srgbClr val="808080"/>
                </a:solidFill>
              </a:defRPr>
            </a:pPr>
            <a:endParaRPr/>
          </a:p>
        </p:txBody>
      </p:sp>
      <p:sp>
        <p:nvSpPr>
          <p:cNvPr id="77" name="Titteltekst"/>
          <p:cNvSpPr txBox="1">
            <a:spLocks noGrp="1"/>
          </p:cNvSpPr>
          <p:nvPr>
            <p:ph type="title"/>
          </p:nvPr>
        </p:nvSpPr>
        <p:spPr>
          <a:xfrm>
            <a:off x="301437" y="477067"/>
            <a:ext cx="3744001" cy="127120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091F5C"/>
                </a:solidFill>
                <a:latin typeface="+mj-lt"/>
                <a:ea typeface="+mj-ea"/>
                <a:cs typeface="+mj-cs"/>
                <a:sym typeface="Arial"/>
              </a:defRPr>
            </a:lvl1pPr>
          </a:lstStyle>
          <a:p>
            <a:r>
              <a:t>Titteltekst</a:t>
            </a:r>
          </a:p>
        </p:txBody>
      </p:sp>
      <p:sp>
        <p:nvSpPr>
          <p:cNvPr id="78" name="Brødtekst nivå én…"/>
          <p:cNvSpPr txBox="1">
            <a:spLocks noGrp="1"/>
          </p:cNvSpPr>
          <p:nvPr>
            <p:ph type="body" sz="quarter" idx="1"/>
          </p:nvPr>
        </p:nvSpPr>
        <p:spPr>
          <a:xfrm>
            <a:off x="301433" y="1954400"/>
            <a:ext cx="3744001" cy="4218000"/>
          </a:xfrm>
          <a:prstGeom prst="rect">
            <a:avLst/>
          </a:prstGeom>
        </p:spPr>
        <p:txBody>
          <a:bodyPr>
            <a:normAutofit/>
          </a:bodyPr>
          <a:lstStyle>
            <a:lvl1pPr marL="609554" indent="-406371">
              <a:buClr>
                <a:srgbClr val="FFFFFF"/>
              </a:buClr>
              <a:buSzPts val="1600"/>
              <a:defRPr sz="1600">
                <a:solidFill>
                  <a:srgbClr val="091F5C"/>
                </a:solidFill>
                <a:latin typeface="+mj-lt"/>
                <a:ea typeface="+mj-ea"/>
                <a:cs typeface="+mj-cs"/>
                <a:sym typeface="Arial"/>
              </a:defRPr>
            </a:lvl1pPr>
            <a:lvl2pPr marL="1219109" indent="-406371">
              <a:buClr>
                <a:srgbClr val="FFFFFF"/>
              </a:buClr>
              <a:buSzPts val="1600"/>
              <a:defRPr sz="1600">
                <a:solidFill>
                  <a:srgbClr val="091F5C"/>
                </a:solidFill>
                <a:latin typeface="+mj-lt"/>
                <a:ea typeface="+mj-ea"/>
                <a:cs typeface="+mj-cs"/>
                <a:sym typeface="Arial"/>
              </a:defRPr>
            </a:lvl2pPr>
            <a:lvl3pPr marL="1828663" indent="-406371">
              <a:buClr>
                <a:srgbClr val="FFFFFF"/>
              </a:buClr>
              <a:buSzPts val="1600"/>
              <a:defRPr sz="1600">
                <a:solidFill>
                  <a:srgbClr val="091F5C"/>
                </a:solidFill>
                <a:latin typeface="+mj-lt"/>
                <a:ea typeface="+mj-ea"/>
                <a:cs typeface="+mj-cs"/>
                <a:sym typeface="Arial"/>
              </a:defRPr>
            </a:lvl3pPr>
            <a:lvl4pPr marL="2438218" indent="-406370">
              <a:buClr>
                <a:srgbClr val="FFFFFF"/>
              </a:buClr>
              <a:buSzPts val="1600"/>
              <a:defRPr sz="1600">
                <a:solidFill>
                  <a:srgbClr val="091F5C"/>
                </a:solidFill>
                <a:latin typeface="+mj-lt"/>
                <a:ea typeface="+mj-ea"/>
                <a:cs typeface="+mj-cs"/>
                <a:sym typeface="Arial"/>
              </a:defRPr>
            </a:lvl4pPr>
            <a:lvl5pPr marL="3047771" indent="-406370">
              <a:buClr>
                <a:srgbClr val="FFFFFF"/>
              </a:buClr>
              <a:buSzPts val="1600"/>
              <a:defRPr sz="1600">
                <a:solidFill>
                  <a:srgbClr val="091F5C"/>
                </a:solidFill>
                <a:latin typeface="+mj-lt"/>
                <a:ea typeface="+mj-ea"/>
                <a:cs typeface="+mj-cs"/>
                <a:sym typeface="Arial"/>
              </a:defRPr>
            </a:lvl5pPr>
          </a:lstStyle>
          <a:p>
            <a:r>
              <a:t>Brødtekst nivå én</a:t>
            </a:r>
          </a:p>
          <a:p>
            <a:pPr lvl="1"/>
            <a:r>
              <a:t>Brødtekst nivå to</a:t>
            </a:r>
          </a:p>
          <a:p>
            <a:pPr lvl="2"/>
            <a:r>
              <a:t>Brødtekst nivå tre</a:t>
            </a:r>
          </a:p>
          <a:p>
            <a:pPr lvl="3"/>
            <a:r>
              <a:t>Brødtekst nivå fire</a:t>
            </a:r>
          </a:p>
          <a:p>
            <a:pPr lvl="4"/>
            <a:r>
              <a:t>Brødtekst nivå fem</a:t>
            </a:r>
          </a:p>
        </p:txBody>
      </p:sp>
      <p:sp>
        <p:nvSpPr>
          <p:cNvPr id="79" name="Lysbilde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80" name="Picture 8" descr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0069" y="6244013"/>
            <a:ext cx="2728687" cy="560261"/>
          </a:xfrm>
          <a:prstGeom prst="rect">
            <a:avLst/>
          </a:prstGeom>
          <a:ln w="12700">
            <a:miter lim="400000"/>
          </a:ln>
        </p:spPr>
      </p:pic>
      <p:pic>
        <p:nvPicPr>
          <p:cNvPr id="81" name="Picture 9" descr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5658" y="5980117"/>
            <a:ext cx="1894864" cy="1086228"/>
          </a:xfrm>
          <a:prstGeom prst="rect">
            <a:avLst/>
          </a:prstGeom>
          <a:ln w="12700">
            <a:miter lim="400000"/>
          </a:ln>
        </p:spPr>
      </p:pic>
      <p:pic>
        <p:nvPicPr>
          <p:cNvPr id="82" name="Picture 12" descr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48582" y="6229527"/>
            <a:ext cx="1268514" cy="56026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MAIN_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itteltekst"/>
          <p:cNvSpPr txBox="1">
            <a:spLocks noGrp="1"/>
          </p:cNvSpPr>
          <p:nvPr>
            <p:ph type="title"/>
          </p:nvPr>
        </p:nvSpPr>
        <p:spPr>
          <a:xfrm>
            <a:off x="653666" y="650999"/>
            <a:ext cx="8302802" cy="5454402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8000">
                <a:solidFill>
                  <a:srgbClr val="091F5C"/>
                </a:solidFill>
                <a:latin typeface="+mj-lt"/>
                <a:ea typeface="+mj-ea"/>
                <a:cs typeface="+mj-cs"/>
                <a:sym typeface="Arial"/>
              </a:defRPr>
            </a:lvl1pPr>
          </a:lstStyle>
          <a:p>
            <a:r>
              <a:t>Titteltekst</a:t>
            </a:r>
          </a:p>
        </p:txBody>
      </p:sp>
      <p:sp>
        <p:nvSpPr>
          <p:cNvPr id="90" name="Lysbilde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_TITLE_AND_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46;p9"/>
          <p:cNvSpPr/>
          <p:nvPr/>
        </p:nvSpPr>
        <p:spPr>
          <a:xfrm flipH="1">
            <a:off x="0" y="0"/>
            <a:ext cx="6096000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z="24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98" name="Titteltekst"/>
          <p:cNvSpPr txBox="1">
            <a:spLocks noGrp="1"/>
          </p:cNvSpPr>
          <p:nvPr>
            <p:ph type="title"/>
          </p:nvPr>
        </p:nvSpPr>
        <p:spPr>
          <a:xfrm>
            <a:off x="6447199" y="163776"/>
            <a:ext cx="5393601" cy="121508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5600">
                <a:solidFill>
                  <a:srgbClr val="091F5C"/>
                </a:solidFill>
                <a:latin typeface="+mj-lt"/>
                <a:ea typeface="+mj-ea"/>
                <a:cs typeface="+mj-cs"/>
                <a:sym typeface="Arial"/>
              </a:defRPr>
            </a:lvl1pPr>
          </a:lstStyle>
          <a:p>
            <a:r>
              <a:t>Titteltekst</a:t>
            </a:r>
          </a:p>
        </p:txBody>
      </p:sp>
      <p:sp>
        <p:nvSpPr>
          <p:cNvPr id="99" name="Brødtekst nivå én…"/>
          <p:cNvSpPr txBox="1">
            <a:spLocks noGrp="1"/>
          </p:cNvSpPr>
          <p:nvPr>
            <p:ph type="body" sz="half" idx="1"/>
          </p:nvPr>
        </p:nvSpPr>
        <p:spPr>
          <a:xfrm>
            <a:off x="6586000" y="1524000"/>
            <a:ext cx="5116001" cy="43684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609554" indent="-457167">
              <a:buClr>
                <a:srgbClr val="091F5C"/>
              </a:buClr>
              <a:buSzPct val="95000"/>
              <a:buFont typeface="Arial"/>
              <a:buChar char="•"/>
              <a:defRPr sz="2800">
                <a:solidFill>
                  <a:srgbClr val="091F5C"/>
                </a:solidFill>
                <a:latin typeface="+mj-lt"/>
                <a:ea typeface="+mj-ea"/>
                <a:cs typeface="+mj-cs"/>
                <a:sym typeface="Arial"/>
              </a:defRPr>
            </a:lvl1pPr>
            <a:lvl2pPr marL="1454277" indent="-658468">
              <a:buClr>
                <a:srgbClr val="091F5C"/>
              </a:buClr>
              <a:buSzPts val="2800"/>
              <a:buFont typeface="Arial"/>
              <a:defRPr sz="2800">
                <a:solidFill>
                  <a:srgbClr val="091F5C"/>
                </a:solidFill>
                <a:latin typeface="+mj-lt"/>
                <a:ea typeface="+mj-ea"/>
                <a:cs typeface="+mj-cs"/>
                <a:sym typeface="Arial"/>
              </a:defRPr>
            </a:lvl2pPr>
            <a:lvl3pPr marL="2063831" indent="-658468">
              <a:buClr>
                <a:srgbClr val="091F5C"/>
              </a:buClr>
              <a:buSzPts val="2800"/>
              <a:buFont typeface="Arial"/>
              <a:defRPr sz="2800">
                <a:solidFill>
                  <a:srgbClr val="091F5C"/>
                </a:solidFill>
                <a:latin typeface="+mj-lt"/>
                <a:ea typeface="+mj-ea"/>
                <a:cs typeface="+mj-cs"/>
                <a:sym typeface="Arial"/>
              </a:defRPr>
            </a:lvl3pPr>
            <a:lvl4pPr marL="2673385" indent="-658468">
              <a:buClr>
                <a:srgbClr val="091F5C"/>
              </a:buClr>
              <a:buSzPts val="2800"/>
              <a:buFont typeface="Arial"/>
              <a:defRPr sz="2800">
                <a:solidFill>
                  <a:srgbClr val="091F5C"/>
                </a:solidFill>
                <a:latin typeface="+mj-lt"/>
                <a:ea typeface="+mj-ea"/>
                <a:cs typeface="+mj-cs"/>
                <a:sym typeface="Arial"/>
              </a:defRPr>
            </a:lvl4pPr>
            <a:lvl5pPr marL="3282939" indent="-658468">
              <a:buClr>
                <a:srgbClr val="091F5C"/>
              </a:buClr>
              <a:buSzPts val="2800"/>
              <a:buFont typeface="Arial"/>
              <a:defRPr sz="2800">
                <a:solidFill>
                  <a:srgbClr val="091F5C"/>
                </a:solidFill>
                <a:latin typeface="+mj-lt"/>
                <a:ea typeface="+mj-ea"/>
                <a:cs typeface="+mj-cs"/>
                <a:sym typeface="Arial"/>
              </a:defRPr>
            </a:lvl5pPr>
          </a:lstStyle>
          <a:p>
            <a:r>
              <a:t>Brødtekst nivå én</a:t>
            </a:r>
          </a:p>
          <a:p>
            <a:pPr lvl="1"/>
            <a:r>
              <a:t>Brødtekst nivå to</a:t>
            </a:r>
          </a:p>
          <a:p>
            <a:pPr lvl="2"/>
            <a:r>
              <a:t>Brødtekst nivå tre</a:t>
            </a:r>
          </a:p>
          <a:p>
            <a:pPr lvl="3"/>
            <a:r>
              <a:t>Brødtekst nivå fire</a:t>
            </a:r>
          </a:p>
          <a:p>
            <a:pPr lvl="4"/>
            <a:r>
              <a:t>Brødtekst nivå fem</a:t>
            </a:r>
          </a:p>
        </p:txBody>
      </p:sp>
      <p:sp>
        <p:nvSpPr>
          <p:cNvPr id="100" name="Lysbilde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101" name="Picture 15" descr="Picture 15"/>
          <p:cNvPicPr>
            <a:picLocks noChangeAspect="1"/>
          </p:cNvPicPr>
          <p:nvPr/>
        </p:nvPicPr>
        <p:blipFill>
          <a:blip r:embed="rId2"/>
          <a:srcRect l="53526" r="17"/>
          <a:stretch>
            <a:fillRect/>
          </a:stretch>
        </p:blipFill>
        <p:spPr>
          <a:xfrm>
            <a:off x="-29868" y="0"/>
            <a:ext cx="5976001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02" name="Picture 10" descr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0069" y="6244013"/>
            <a:ext cx="2728687" cy="560261"/>
          </a:xfrm>
          <a:prstGeom prst="rect">
            <a:avLst/>
          </a:prstGeom>
          <a:ln w="12700">
            <a:miter lim="400000"/>
          </a:ln>
        </p:spPr>
      </p:pic>
      <p:pic>
        <p:nvPicPr>
          <p:cNvPr id="103" name="Picture 13" descr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5658" y="5980117"/>
            <a:ext cx="1894864" cy="1086228"/>
          </a:xfrm>
          <a:prstGeom prst="rect">
            <a:avLst/>
          </a:prstGeom>
          <a:ln w="12700">
            <a:miter lim="400000"/>
          </a:ln>
        </p:spPr>
      </p:pic>
      <p:pic>
        <p:nvPicPr>
          <p:cNvPr id="104" name="Picture 16" descr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48582" y="6229527"/>
            <a:ext cx="1268514" cy="56026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APTION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53;p10"/>
          <p:cNvSpPr/>
          <p:nvPr/>
        </p:nvSpPr>
        <p:spPr>
          <a:xfrm rot="10800000" flipH="1">
            <a:off x="0" y="-1"/>
            <a:ext cx="12192000" cy="62612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z="24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12" name="Brødtekst nivå én…"/>
          <p:cNvSpPr txBox="1">
            <a:spLocks noGrp="1"/>
          </p:cNvSpPr>
          <p:nvPr>
            <p:ph type="body" sz="quarter" idx="1"/>
          </p:nvPr>
        </p:nvSpPr>
        <p:spPr>
          <a:xfrm>
            <a:off x="62619" y="6211857"/>
            <a:ext cx="11176001" cy="5956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304775" indent="3">
              <a:lnSpc>
                <a:spcPct val="100000"/>
              </a:lnSpc>
              <a:buClrTx/>
              <a:buSzTx/>
              <a:buFontTx/>
              <a:buNone/>
              <a:defRPr sz="2000">
                <a:solidFill>
                  <a:srgbClr val="091F5C"/>
                </a:solidFill>
                <a:latin typeface="+mj-lt"/>
                <a:ea typeface="+mj-ea"/>
                <a:cs typeface="+mj-cs"/>
                <a:sym typeface="Arial"/>
              </a:defRPr>
            </a:lvl1pPr>
            <a:lvl2pPr marL="879122" indent="-282222">
              <a:lnSpc>
                <a:spcPct val="100000"/>
              </a:lnSpc>
              <a:buClrTx/>
              <a:buSzPts val="2000"/>
              <a:buFontTx/>
              <a:defRPr sz="2000">
                <a:solidFill>
                  <a:srgbClr val="091F5C"/>
                </a:solidFill>
                <a:latin typeface="+mj-lt"/>
                <a:ea typeface="+mj-ea"/>
                <a:cs typeface="+mj-cs"/>
                <a:sym typeface="Arial"/>
              </a:defRPr>
            </a:lvl2pPr>
            <a:lvl3pPr marL="1336322" indent="-282222">
              <a:lnSpc>
                <a:spcPct val="100000"/>
              </a:lnSpc>
              <a:buClrTx/>
              <a:buSzPts val="2000"/>
              <a:buFontTx/>
              <a:defRPr sz="2000">
                <a:solidFill>
                  <a:srgbClr val="091F5C"/>
                </a:solidFill>
                <a:latin typeface="+mj-lt"/>
                <a:ea typeface="+mj-ea"/>
                <a:cs typeface="+mj-cs"/>
                <a:sym typeface="Arial"/>
              </a:defRPr>
            </a:lvl3pPr>
            <a:lvl4pPr marL="1793522" indent="-282222">
              <a:lnSpc>
                <a:spcPct val="100000"/>
              </a:lnSpc>
              <a:buClrTx/>
              <a:buSzPts val="2000"/>
              <a:buFontTx/>
              <a:defRPr sz="2000">
                <a:solidFill>
                  <a:srgbClr val="091F5C"/>
                </a:solidFill>
                <a:latin typeface="+mj-lt"/>
                <a:ea typeface="+mj-ea"/>
                <a:cs typeface="+mj-cs"/>
                <a:sym typeface="Arial"/>
              </a:defRPr>
            </a:lvl4pPr>
            <a:lvl5pPr marL="2250722" indent="-282222">
              <a:lnSpc>
                <a:spcPct val="100000"/>
              </a:lnSpc>
              <a:buClrTx/>
              <a:buSzPts val="2000"/>
              <a:buFontTx/>
              <a:defRPr sz="2000">
                <a:solidFill>
                  <a:srgbClr val="091F5C"/>
                </a:solidFill>
                <a:latin typeface="+mj-lt"/>
                <a:ea typeface="+mj-ea"/>
                <a:cs typeface="+mj-cs"/>
                <a:sym typeface="Arial"/>
              </a:defRPr>
            </a:lvl5pPr>
          </a:lstStyle>
          <a:p>
            <a:r>
              <a:t>Brødtekst nivå én</a:t>
            </a:r>
          </a:p>
          <a:p>
            <a:pPr lvl="1"/>
            <a:r>
              <a:t>Brødtekst nivå to</a:t>
            </a:r>
          </a:p>
          <a:p>
            <a:pPr lvl="2"/>
            <a:r>
              <a:t>Brødtekst nivå tre</a:t>
            </a:r>
          </a:p>
          <a:p>
            <a:pPr lvl="3"/>
            <a:r>
              <a:t>Brødtekst nivå fire</a:t>
            </a:r>
          </a:p>
          <a:p>
            <a:pPr lvl="4"/>
            <a:r>
              <a:t>Brødtekst nivå fem</a:t>
            </a:r>
          </a:p>
        </p:txBody>
      </p:sp>
      <p:sp>
        <p:nvSpPr>
          <p:cNvPr id="113" name="Lysbilde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114" name="Picture 7" descr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0069" y="6244013"/>
            <a:ext cx="2728687" cy="560261"/>
          </a:xfrm>
          <a:prstGeom prst="rect">
            <a:avLst/>
          </a:prstGeom>
          <a:ln w="12700">
            <a:miter lim="400000"/>
          </a:ln>
        </p:spPr>
      </p:pic>
      <p:pic>
        <p:nvPicPr>
          <p:cNvPr id="115" name="Picture 8" descr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5658" y="5980117"/>
            <a:ext cx="1894864" cy="1086228"/>
          </a:xfrm>
          <a:prstGeom prst="rect">
            <a:avLst/>
          </a:prstGeom>
          <a:ln w="12700">
            <a:miter lim="400000"/>
          </a:ln>
        </p:spPr>
      </p:pic>
      <p:pic>
        <p:nvPicPr>
          <p:cNvPr id="116" name="Picture 11" descr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48582" y="6229527"/>
            <a:ext cx="1268514" cy="56026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ysbildenummer"/>
          <p:cNvSpPr txBox="1">
            <a:spLocks noGrp="1"/>
          </p:cNvSpPr>
          <p:nvPr>
            <p:ph type="sldNum" sz="quarter" idx="2"/>
          </p:nvPr>
        </p:nvSpPr>
        <p:spPr>
          <a:xfrm>
            <a:off x="11808950" y="6402776"/>
            <a:ext cx="287372" cy="386051"/>
          </a:xfrm>
          <a:prstGeom prst="rect">
            <a:avLst/>
          </a:prstGeom>
          <a:ln w="12700">
            <a:miter lim="400000"/>
          </a:ln>
        </p:spPr>
        <p:txBody>
          <a:bodyPr wrap="none" lIns="91424" tIns="91424" rIns="91424" bIns="91424" anchor="ctr">
            <a:spAutoFit/>
          </a:bodyPr>
          <a:lstStyle>
            <a:lvl1pPr algn="r">
              <a:defRPr sz="1300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3" name="Picture 5" descr="Picture 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290069" y="6244013"/>
            <a:ext cx="2728687" cy="560261"/>
          </a:xfrm>
          <a:prstGeom prst="rect">
            <a:avLst/>
          </a:prstGeom>
          <a:ln w="12700">
            <a:miter lim="400000"/>
          </a:ln>
        </p:spPr>
      </p:pic>
      <p:pic>
        <p:nvPicPr>
          <p:cNvPr id="4" name="Picture 8" descr="Picture 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255658" y="5980117"/>
            <a:ext cx="1894864" cy="1086228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Picture 10" descr="Picture 10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048582" y="6229527"/>
            <a:ext cx="1268514" cy="560261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Titteltekst"/>
          <p:cNvSpPr txBox="1">
            <a:spLocks noGrp="1"/>
          </p:cNvSpPr>
          <p:nvPr>
            <p:ph type="title"/>
          </p:nvPr>
        </p:nvSpPr>
        <p:spPr>
          <a:xfrm>
            <a:off x="609600" y="0"/>
            <a:ext cx="10972800" cy="14176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 anchor="b"/>
          <a:lstStyle/>
          <a:p>
            <a:r>
              <a:t>Titteltekst</a:t>
            </a:r>
          </a:p>
        </p:txBody>
      </p:sp>
      <p:sp>
        <p:nvSpPr>
          <p:cNvPr id="7" name="Brødtekst nivå én…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/>
          <a:lstStyle/>
          <a:p>
            <a:r>
              <a:t>Brødtekst nivå én</a:t>
            </a:r>
          </a:p>
          <a:p>
            <a:pPr lvl="1"/>
            <a:r>
              <a:t>Brødtekst nivå to</a:t>
            </a:r>
          </a:p>
          <a:p>
            <a:pPr lvl="2"/>
            <a:r>
              <a:t>Brødtekst nivå tre</a:t>
            </a:r>
          </a:p>
          <a:p>
            <a:pPr lvl="3"/>
            <a:r>
              <a:t>Brødtekst nivå fire</a:t>
            </a:r>
          </a:p>
          <a:p>
            <a:pPr lvl="4"/>
            <a:r>
              <a:t>Brødtekst nivå fem</a:t>
            </a: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med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solidFill>
            <a:srgbClr val="FFFFFF"/>
          </a:solidFill>
          <a:uFillTx/>
          <a:latin typeface="Roboto"/>
          <a:ea typeface="Roboto"/>
          <a:cs typeface="Roboto"/>
          <a:sym typeface="Roboto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solidFill>
            <a:srgbClr val="FFFFFF"/>
          </a:solidFill>
          <a:uFillTx/>
          <a:latin typeface="Roboto"/>
          <a:ea typeface="Roboto"/>
          <a:cs typeface="Roboto"/>
          <a:sym typeface="Roboto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solidFill>
            <a:srgbClr val="FFFFFF"/>
          </a:solidFill>
          <a:uFillTx/>
          <a:latin typeface="Roboto"/>
          <a:ea typeface="Roboto"/>
          <a:cs typeface="Roboto"/>
          <a:sym typeface="Roboto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solidFill>
            <a:srgbClr val="FFFFFF"/>
          </a:solidFill>
          <a:uFillTx/>
          <a:latin typeface="Roboto"/>
          <a:ea typeface="Roboto"/>
          <a:cs typeface="Roboto"/>
          <a:sym typeface="Roboto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solidFill>
            <a:srgbClr val="FFFFFF"/>
          </a:solidFill>
          <a:uFillTx/>
          <a:latin typeface="Roboto"/>
          <a:ea typeface="Roboto"/>
          <a:cs typeface="Roboto"/>
          <a:sym typeface="Roboto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solidFill>
            <a:srgbClr val="FFFFFF"/>
          </a:solidFill>
          <a:uFillTx/>
          <a:latin typeface="Roboto"/>
          <a:ea typeface="Roboto"/>
          <a:cs typeface="Roboto"/>
          <a:sym typeface="Roboto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solidFill>
            <a:srgbClr val="FFFFFF"/>
          </a:solidFill>
          <a:uFillTx/>
          <a:latin typeface="Roboto"/>
          <a:ea typeface="Roboto"/>
          <a:cs typeface="Roboto"/>
          <a:sym typeface="Roboto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solidFill>
            <a:srgbClr val="FFFFFF"/>
          </a:solidFill>
          <a:uFillTx/>
          <a:latin typeface="Roboto"/>
          <a:ea typeface="Roboto"/>
          <a:cs typeface="Roboto"/>
          <a:sym typeface="Roboto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solidFill>
            <a:srgbClr val="FFFFFF"/>
          </a:solidFill>
          <a:uFillTx/>
          <a:latin typeface="Roboto"/>
          <a:ea typeface="Roboto"/>
          <a:cs typeface="Roboto"/>
          <a:sym typeface="Roboto"/>
        </a:defRPr>
      </a:lvl9pPr>
    </p:titleStyle>
    <p:bodyStyle>
      <a:lvl1pPr marL="457200" marR="0" indent="-3429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737373"/>
        </a:buClr>
        <a:buSzPts val="1800"/>
        <a:buFont typeface="Helvetica"/>
        <a:buChar char="●"/>
        <a:tabLst/>
        <a:defRPr sz="1800" b="0" i="0" u="none" strike="noStrike" cap="none" spc="0" baseline="0">
          <a:solidFill>
            <a:srgbClr val="737373"/>
          </a:solidFill>
          <a:uFillTx/>
          <a:latin typeface="Roboto"/>
          <a:ea typeface="Roboto"/>
          <a:cs typeface="Roboto"/>
          <a:sym typeface="Roboto"/>
        </a:defRPr>
      </a:lvl1pPr>
      <a:lvl2pPr marL="914400" marR="0" indent="-3175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737373"/>
        </a:buClr>
        <a:buSzPts val="1800"/>
        <a:buFont typeface="Helvetica"/>
        <a:buChar char="○"/>
        <a:tabLst/>
        <a:defRPr sz="1800" b="0" i="0" u="none" strike="noStrike" cap="none" spc="0" baseline="0">
          <a:solidFill>
            <a:srgbClr val="737373"/>
          </a:solidFill>
          <a:uFillTx/>
          <a:latin typeface="Roboto"/>
          <a:ea typeface="Roboto"/>
          <a:cs typeface="Roboto"/>
          <a:sym typeface="Roboto"/>
        </a:defRPr>
      </a:lvl2pPr>
      <a:lvl3pPr marL="1371600" marR="0" indent="-3175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737373"/>
        </a:buClr>
        <a:buSzPts val="1800"/>
        <a:buFont typeface="Helvetica"/>
        <a:buChar char="■"/>
        <a:tabLst/>
        <a:defRPr sz="1800" b="0" i="0" u="none" strike="noStrike" cap="none" spc="0" baseline="0">
          <a:solidFill>
            <a:srgbClr val="737373"/>
          </a:solidFill>
          <a:uFillTx/>
          <a:latin typeface="Roboto"/>
          <a:ea typeface="Roboto"/>
          <a:cs typeface="Roboto"/>
          <a:sym typeface="Roboto"/>
        </a:defRPr>
      </a:lvl3pPr>
      <a:lvl4pPr marL="1828800" marR="0" indent="-3175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737373"/>
        </a:buClr>
        <a:buSzPts val="1800"/>
        <a:buFont typeface="Helvetica"/>
        <a:buChar char="●"/>
        <a:tabLst/>
        <a:defRPr sz="1800" b="0" i="0" u="none" strike="noStrike" cap="none" spc="0" baseline="0">
          <a:solidFill>
            <a:srgbClr val="737373"/>
          </a:solidFill>
          <a:uFillTx/>
          <a:latin typeface="Roboto"/>
          <a:ea typeface="Roboto"/>
          <a:cs typeface="Roboto"/>
          <a:sym typeface="Roboto"/>
        </a:defRPr>
      </a:lvl4pPr>
      <a:lvl5pPr marL="2286000" marR="0" indent="-3175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737373"/>
        </a:buClr>
        <a:buSzPts val="1800"/>
        <a:buFont typeface="Helvetica"/>
        <a:buChar char="○"/>
        <a:tabLst/>
        <a:defRPr sz="1800" b="0" i="0" u="none" strike="noStrike" cap="none" spc="0" baseline="0">
          <a:solidFill>
            <a:srgbClr val="737373"/>
          </a:solidFill>
          <a:uFillTx/>
          <a:latin typeface="Roboto"/>
          <a:ea typeface="Roboto"/>
          <a:cs typeface="Roboto"/>
          <a:sym typeface="Roboto"/>
        </a:defRPr>
      </a:lvl5pPr>
      <a:lvl6pPr marL="2743200" marR="0" indent="-3175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737373"/>
        </a:buClr>
        <a:buSzPts val="1800"/>
        <a:buFont typeface="Helvetica"/>
        <a:buChar char="■"/>
        <a:tabLst/>
        <a:defRPr sz="1800" b="0" i="0" u="none" strike="noStrike" cap="none" spc="0" baseline="0">
          <a:solidFill>
            <a:srgbClr val="737373"/>
          </a:solidFill>
          <a:uFillTx/>
          <a:latin typeface="Roboto"/>
          <a:ea typeface="Roboto"/>
          <a:cs typeface="Roboto"/>
          <a:sym typeface="Roboto"/>
        </a:defRPr>
      </a:lvl6pPr>
      <a:lvl7pPr marL="3200400" marR="0" indent="-3175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737373"/>
        </a:buClr>
        <a:buSzPts val="1800"/>
        <a:buFont typeface="Helvetica"/>
        <a:buChar char="●"/>
        <a:tabLst/>
        <a:defRPr sz="1800" b="0" i="0" u="none" strike="noStrike" cap="none" spc="0" baseline="0">
          <a:solidFill>
            <a:srgbClr val="737373"/>
          </a:solidFill>
          <a:uFillTx/>
          <a:latin typeface="Roboto"/>
          <a:ea typeface="Roboto"/>
          <a:cs typeface="Roboto"/>
          <a:sym typeface="Roboto"/>
        </a:defRPr>
      </a:lvl7pPr>
      <a:lvl8pPr marL="3657600" marR="0" indent="-3175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737373"/>
        </a:buClr>
        <a:buSzPts val="1800"/>
        <a:buFont typeface="Helvetica"/>
        <a:buChar char="○"/>
        <a:tabLst/>
        <a:defRPr sz="1800" b="0" i="0" u="none" strike="noStrike" cap="none" spc="0" baseline="0">
          <a:solidFill>
            <a:srgbClr val="737373"/>
          </a:solidFill>
          <a:uFillTx/>
          <a:latin typeface="Roboto"/>
          <a:ea typeface="Roboto"/>
          <a:cs typeface="Roboto"/>
          <a:sym typeface="Roboto"/>
        </a:defRPr>
      </a:lvl8pPr>
      <a:lvl9pPr marL="4114800" marR="0" indent="-3175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737373"/>
        </a:buClr>
        <a:buSzPts val="1800"/>
        <a:buFont typeface="Helvetica"/>
        <a:buChar char="■"/>
        <a:tabLst/>
        <a:defRPr sz="1800" b="0" i="0" u="none" strike="noStrike" cap="none" spc="0" baseline="0">
          <a:solidFill>
            <a:srgbClr val="737373"/>
          </a:solidFill>
          <a:uFillTx/>
          <a:latin typeface="Roboto"/>
          <a:ea typeface="Roboto"/>
          <a:cs typeface="Roboto"/>
          <a:sym typeface="Roboto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Roboto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Roboto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Roboto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Roboto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Roboto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Roboto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Roboto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Roboto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Roboto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12" Type="http://schemas.openxmlformats.org/officeDocument/2006/relationships/image" Target="../media/image52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6.png"/><Relationship Id="rId11" Type="http://schemas.openxmlformats.org/officeDocument/2006/relationships/image" Target="../media/image51.png"/><Relationship Id="rId5" Type="http://schemas.openxmlformats.org/officeDocument/2006/relationships/image" Target="../media/image45.png"/><Relationship Id="rId10" Type="http://schemas.openxmlformats.org/officeDocument/2006/relationships/image" Target="../media/image50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Lysbilde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</a:t>
            </a:fld>
            <a:endParaRPr/>
          </a:p>
        </p:txBody>
      </p:sp>
      <p:sp>
        <p:nvSpPr>
          <p:cNvPr id="142" name="Problem Solving and Search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>
            <a:lvl1pPr defTabSz="905255">
              <a:defRPr sz="5544"/>
            </a:lvl1pPr>
          </a:lstStyle>
          <a:p>
            <a:r>
              <a:t>Problem Solving and Search</a:t>
            </a:r>
          </a:p>
        </p:txBody>
      </p:sp>
      <p:sp>
        <p:nvSpPr>
          <p:cNvPr id="143" name="Chapter 3"/>
          <p:cNvSpPr txBox="1"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Lesson 4</a:t>
            </a:r>
            <a:endParaRPr dirty="0"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Example: vacuum world state space graph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Example: vacuum world state space graph</a:t>
            </a:r>
          </a:p>
        </p:txBody>
      </p:sp>
      <p:sp>
        <p:nvSpPr>
          <p:cNvPr id="190" name="States? Integer dirt and robot locations (ignore dirt amounts etc.)…"/>
          <p:cNvSpPr txBox="1">
            <a:spLocks noGrp="1"/>
          </p:cNvSpPr>
          <p:nvPr>
            <p:ph type="body" sz="half" idx="1"/>
          </p:nvPr>
        </p:nvSpPr>
        <p:spPr>
          <a:xfrm>
            <a:off x="290286" y="4371170"/>
            <a:ext cx="11611428" cy="1801198"/>
          </a:xfrm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FontTx/>
              <a:buNone/>
            </a:pPr>
            <a:r>
              <a:rPr>
                <a:solidFill>
                  <a:srgbClr val="A356FF"/>
                </a:solidFill>
              </a:rPr>
              <a:t>States?</a:t>
            </a:r>
            <a:r>
              <a:t> Integer dirt and robot locations (ignore dirt </a:t>
            </a:r>
            <a:r>
              <a:rPr>
                <a:solidFill>
                  <a:srgbClr val="1E4A10"/>
                </a:solidFill>
              </a:rPr>
              <a:t>amounts</a:t>
            </a:r>
            <a:r>
              <a:t> etc.)</a:t>
            </a:r>
          </a:p>
          <a:p>
            <a:pPr marL="0" indent="0">
              <a:buClrTx/>
              <a:buSzTx/>
              <a:buFontTx/>
              <a:buNone/>
            </a:pPr>
            <a:r>
              <a:rPr>
                <a:solidFill>
                  <a:srgbClr val="A756FF"/>
                </a:solidFill>
              </a:rPr>
              <a:t>Actions?</a:t>
            </a:r>
            <a:r>
              <a:t> </a:t>
            </a:r>
            <a:r>
              <a:rPr i="1">
                <a:solidFill>
                  <a:srgbClr val="683499"/>
                </a:solidFill>
              </a:rPr>
              <a:t>Left</a:t>
            </a:r>
            <a:r>
              <a:t>, </a:t>
            </a:r>
            <a:r>
              <a:rPr i="1">
                <a:solidFill>
                  <a:srgbClr val="683499"/>
                </a:solidFill>
              </a:rPr>
              <a:t>Right</a:t>
            </a:r>
            <a:r>
              <a:t>, </a:t>
            </a:r>
            <a:r>
              <a:rPr i="1">
                <a:solidFill>
                  <a:srgbClr val="683499"/>
                </a:solidFill>
              </a:rPr>
              <a:t>Suck</a:t>
            </a:r>
            <a:r>
              <a:t>, </a:t>
            </a:r>
            <a:r>
              <a:rPr i="1">
                <a:solidFill>
                  <a:srgbClr val="683499"/>
                </a:solidFill>
              </a:rPr>
              <a:t>NoOp</a:t>
            </a:r>
          </a:p>
          <a:p>
            <a:pPr marL="0" indent="0">
              <a:buClrTx/>
              <a:buSzTx/>
              <a:buFontTx/>
              <a:buNone/>
            </a:pPr>
            <a:r>
              <a:rPr>
                <a:solidFill>
                  <a:srgbClr val="AD5CFF"/>
                </a:solidFill>
              </a:rPr>
              <a:t>Goal test?</a:t>
            </a:r>
            <a:r>
              <a:t> No dirt</a:t>
            </a:r>
          </a:p>
          <a:p>
            <a:pPr marL="0" indent="0">
              <a:buClrTx/>
              <a:buSzTx/>
              <a:buFontTx/>
              <a:buNone/>
            </a:pPr>
            <a:r>
              <a:rPr>
                <a:solidFill>
                  <a:srgbClr val="AB58FF"/>
                </a:solidFill>
              </a:rPr>
              <a:t>Path cost?</a:t>
            </a:r>
            <a:r>
              <a:t> 1 per actions (0 for </a:t>
            </a:r>
            <a:r>
              <a:rPr i="1">
                <a:solidFill>
                  <a:srgbClr val="683499"/>
                </a:solidFill>
              </a:rPr>
              <a:t>NoOp</a:t>
            </a:r>
            <a:r>
              <a:t>)</a:t>
            </a:r>
          </a:p>
        </p:txBody>
      </p:sp>
      <p:sp>
        <p:nvSpPr>
          <p:cNvPr id="191" name="Lysbildenummer"/>
          <p:cNvSpPr txBox="1">
            <a:spLocks noGrp="1"/>
          </p:cNvSpPr>
          <p:nvPr>
            <p:ph type="sldNum" sz="quarter" idx="2"/>
          </p:nvPr>
        </p:nvSpPr>
        <p:spPr>
          <a:xfrm>
            <a:off x="11729302" y="6402776"/>
            <a:ext cx="367020" cy="38605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10</a:t>
            </a:fld>
            <a:endParaRPr/>
          </a:p>
        </p:txBody>
      </p:sp>
      <p:pic>
        <p:nvPicPr>
          <p:cNvPr id="192" name="Skjermbilde 2020-06-09 kl. 15.47.26.png" descr="Skjermbilde 2020-06-09 kl. 15.47.2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8177" y="1146000"/>
            <a:ext cx="8015646" cy="315352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Example: The 8-puzz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Example: The 8-puzzle</a:t>
            </a:r>
          </a:p>
        </p:txBody>
      </p:sp>
      <p:sp>
        <p:nvSpPr>
          <p:cNvPr id="195" name="States? Integer location of tiles (ignore intermediate positions)…"/>
          <p:cNvSpPr txBox="1">
            <a:spLocks noGrp="1"/>
          </p:cNvSpPr>
          <p:nvPr>
            <p:ph type="body" sz="half" idx="1"/>
          </p:nvPr>
        </p:nvSpPr>
        <p:spPr>
          <a:xfrm>
            <a:off x="290286" y="3508555"/>
            <a:ext cx="11611428" cy="2663813"/>
          </a:xfrm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FontTx/>
              <a:buNone/>
            </a:pPr>
            <a:r>
              <a:rPr>
                <a:solidFill>
                  <a:srgbClr val="AB58FF"/>
                </a:solidFill>
              </a:rPr>
              <a:t>States? </a:t>
            </a:r>
            <a:r>
              <a:t>Integer location of tiles (ignore intermediate positions)</a:t>
            </a:r>
          </a:p>
          <a:p>
            <a:pPr marL="0" indent="0">
              <a:buClrTx/>
              <a:buSzTx/>
              <a:buFontTx/>
              <a:buNone/>
            </a:pPr>
            <a:r>
              <a:rPr>
                <a:solidFill>
                  <a:srgbClr val="A756FF"/>
                </a:solidFill>
              </a:rPr>
              <a:t>Actions?</a:t>
            </a:r>
            <a:r>
              <a:t> Move blank left, right, up, down (ignore unjamming etc.)</a:t>
            </a:r>
          </a:p>
          <a:p>
            <a:pPr marL="0" indent="0">
              <a:buClrTx/>
              <a:buSzTx/>
              <a:buFontTx/>
              <a:buNone/>
            </a:pPr>
            <a:r>
              <a:rPr>
                <a:solidFill>
                  <a:srgbClr val="AD5CFF"/>
                </a:solidFill>
              </a:rPr>
              <a:t>Goal test? </a:t>
            </a:r>
            <a:r>
              <a:t>Goal state (given)</a:t>
            </a:r>
          </a:p>
          <a:p>
            <a:pPr marL="0" indent="0">
              <a:buClrTx/>
              <a:buSzTx/>
              <a:buFontTx/>
              <a:buNone/>
            </a:pPr>
            <a:r>
              <a:rPr>
                <a:solidFill>
                  <a:srgbClr val="A552FF"/>
                </a:solidFill>
              </a:rPr>
              <a:t>Path cost?</a:t>
            </a:r>
            <a:r>
              <a:t> 1 per move</a:t>
            </a:r>
          </a:p>
          <a:p>
            <a:pPr marL="0" indent="0">
              <a:buClrTx/>
              <a:buSzTx/>
              <a:buFontTx/>
              <a:buNone/>
            </a:pPr>
            <a:endParaRPr/>
          </a:p>
          <a:p>
            <a:pPr marL="0" indent="0">
              <a:buClrTx/>
              <a:buSzTx/>
              <a:buFontTx/>
              <a:buNone/>
            </a:pPr>
            <a:r>
              <a:t>[Note: optimal solution of </a:t>
            </a:r>
            <a:r>
              <a:rPr i="1"/>
              <a:t>n</a:t>
            </a:r>
            <a:r>
              <a:t>-Puzzle family is NP-hard]</a:t>
            </a:r>
          </a:p>
        </p:txBody>
      </p:sp>
      <p:sp>
        <p:nvSpPr>
          <p:cNvPr id="196" name="Lysbildenummer"/>
          <p:cNvSpPr txBox="1">
            <a:spLocks noGrp="1"/>
          </p:cNvSpPr>
          <p:nvPr>
            <p:ph type="sldNum" sz="quarter" idx="2"/>
          </p:nvPr>
        </p:nvSpPr>
        <p:spPr>
          <a:xfrm>
            <a:off x="11717129" y="6402776"/>
            <a:ext cx="379193" cy="38605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11</a:t>
            </a:fld>
            <a:endParaRPr/>
          </a:p>
        </p:txBody>
      </p:sp>
      <p:pic>
        <p:nvPicPr>
          <p:cNvPr id="197" name="Skjermbilde 2020-06-09 kl. 15.50.07.png" descr="Skjermbilde 2020-06-09 kl. 15.50.0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6486" y="899791"/>
            <a:ext cx="5259028" cy="26638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Example: robotic assembl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Example: robotic assembly</a:t>
            </a:r>
          </a:p>
        </p:txBody>
      </p:sp>
      <p:sp>
        <p:nvSpPr>
          <p:cNvPr id="200" name="States? Real-valued coordinates of robot joint angles parts of the object to be assembled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FontTx/>
              <a:buNone/>
            </a:pPr>
            <a:r>
              <a:rPr>
                <a:solidFill>
                  <a:srgbClr val="A756FF"/>
                </a:solidFill>
              </a:rPr>
              <a:t>States? </a:t>
            </a:r>
            <a:r>
              <a:t>Real-valued coordinates of robot joint angles parts of the object to be assembled</a:t>
            </a:r>
          </a:p>
          <a:p>
            <a:pPr marL="0" indent="0">
              <a:buClrTx/>
              <a:buSzTx/>
              <a:buFontTx/>
              <a:buNone/>
            </a:pPr>
            <a:r>
              <a:rPr>
                <a:solidFill>
                  <a:srgbClr val="A756FF"/>
                </a:solidFill>
              </a:rPr>
              <a:t>Actions? </a:t>
            </a:r>
            <a:r>
              <a:t>Continuous motions of robot joins</a:t>
            </a:r>
          </a:p>
          <a:p>
            <a:pPr marL="0" indent="0">
              <a:buClrTx/>
              <a:buSzTx/>
              <a:buFontTx/>
              <a:buNone/>
            </a:pPr>
            <a:r>
              <a:rPr>
                <a:solidFill>
                  <a:srgbClr val="AD5CFF"/>
                </a:solidFill>
              </a:rPr>
              <a:t>Goal test? </a:t>
            </a:r>
            <a:r>
              <a:t>Complete assembly </a:t>
            </a:r>
            <a:r>
              <a:rPr b="1">
                <a:solidFill>
                  <a:srgbClr val="EA3322"/>
                </a:solidFill>
              </a:rPr>
              <a:t>with no robot included!</a:t>
            </a:r>
          </a:p>
          <a:p>
            <a:pPr marL="0" indent="0">
              <a:buClrTx/>
              <a:buSzTx/>
              <a:buFontTx/>
              <a:buNone/>
            </a:pPr>
            <a:r>
              <a:rPr>
                <a:solidFill>
                  <a:srgbClr val="A756FF"/>
                </a:solidFill>
              </a:rPr>
              <a:t>Path cost? </a:t>
            </a:r>
            <a:r>
              <a:t>Time to execute.</a:t>
            </a:r>
          </a:p>
        </p:txBody>
      </p:sp>
      <p:sp>
        <p:nvSpPr>
          <p:cNvPr id="201" name="Lysbildenummer"/>
          <p:cNvSpPr txBox="1">
            <a:spLocks noGrp="1"/>
          </p:cNvSpPr>
          <p:nvPr>
            <p:ph type="sldNum" sz="quarter" idx="2"/>
          </p:nvPr>
        </p:nvSpPr>
        <p:spPr>
          <a:xfrm>
            <a:off x="11717129" y="6402776"/>
            <a:ext cx="379193" cy="38605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12</a:t>
            </a:fld>
            <a:endParaRPr/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Tree search algorithm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Tree search algorithms</a:t>
            </a:r>
          </a:p>
        </p:txBody>
      </p:sp>
      <p:sp>
        <p:nvSpPr>
          <p:cNvPr id="204" name="Basic idea:…"/>
          <p:cNvSpPr txBox="1">
            <a:spLocks noGrp="1"/>
          </p:cNvSpPr>
          <p:nvPr>
            <p:ph type="body" sz="quarter" idx="1"/>
          </p:nvPr>
        </p:nvSpPr>
        <p:spPr>
          <a:xfrm>
            <a:off x="290286" y="1355073"/>
            <a:ext cx="11611428" cy="1410962"/>
          </a:xfrm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FontTx/>
              <a:buNone/>
            </a:pPr>
            <a:r>
              <a:t>Basic idea:</a:t>
            </a:r>
          </a:p>
          <a:p>
            <a:pPr marL="0" lvl="1" indent="228600">
              <a:buClrTx/>
              <a:buSzTx/>
              <a:buFontTx/>
              <a:buNone/>
            </a:pPr>
            <a:r>
              <a:t>Offline, simulated exploration of state space by generating successors of already-explored states (a.k.a </a:t>
            </a:r>
            <a:r>
              <a:rPr>
                <a:solidFill>
                  <a:srgbClr val="1245CF"/>
                </a:solidFill>
              </a:rPr>
              <a:t>expanding</a:t>
            </a:r>
            <a:r>
              <a:t> states)</a:t>
            </a:r>
          </a:p>
        </p:txBody>
      </p:sp>
      <p:sp>
        <p:nvSpPr>
          <p:cNvPr id="205" name="Lysbildenummer"/>
          <p:cNvSpPr txBox="1">
            <a:spLocks noGrp="1"/>
          </p:cNvSpPr>
          <p:nvPr>
            <p:ph type="sldNum" sz="quarter" idx="2"/>
          </p:nvPr>
        </p:nvSpPr>
        <p:spPr>
          <a:xfrm>
            <a:off x="11717129" y="6402776"/>
            <a:ext cx="379193" cy="38605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13</a:t>
            </a:fld>
            <a:endParaRPr/>
          </a:p>
        </p:txBody>
      </p:sp>
      <p:pic>
        <p:nvPicPr>
          <p:cNvPr id="206" name="Skjermbilde 2020-06-09 kl. 15.57.46.png" descr="Skjermbilde 2020-06-09 kl. 15.57.4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4600" y="2598935"/>
            <a:ext cx="9702800" cy="32893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Tree search examp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Tree search example</a:t>
            </a:r>
          </a:p>
        </p:txBody>
      </p:sp>
      <p:sp>
        <p:nvSpPr>
          <p:cNvPr id="209" name="Lysbildenummer"/>
          <p:cNvSpPr txBox="1">
            <a:spLocks noGrp="1"/>
          </p:cNvSpPr>
          <p:nvPr>
            <p:ph type="sldNum" sz="quarter" idx="2"/>
          </p:nvPr>
        </p:nvSpPr>
        <p:spPr>
          <a:xfrm>
            <a:off x="11717129" y="6402776"/>
            <a:ext cx="379193" cy="38605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14</a:t>
            </a:fld>
            <a:endParaRPr/>
          </a:p>
        </p:txBody>
      </p:sp>
      <p:pic>
        <p:nvPicPr>
          <p:cNvPr id="210" name="Skjermbilde 2020-06-09 kl. 15.58.47.png" descr="Skjermbilde 2020-06-09 kl. 15.58.4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708" y="1661997"/>
            <a:ext cx="11144584" cy="3534006"/>
          </a:xfrm>
          <a:prstGeom prst="rect">
            <a:avLst/>
          </a:prstGeom>
          <a:ln w="12700">
            <a:miter lim="400000"/>
          </a:ln>
        </p:spPr>
      </p:pic>
      <p:pic>
        <p:nvPicPr>
          <p:cNvPr id="211" name="Skjermbilde 2020-06-09 kl. 15.59.03.png" descr="Skjermbilde 2020-06-09 kl. 15.59.03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470" y="1598196"/>
            <a:ext cx="11022624" cy="4124311"/>
          </a:xfrm>
          <a:prstGeom prst="rect">
            <a:avLst/>
          </a:prstGeom>
          <a:ln w="12700">
            <a:miter lim="400000"/>
          </a:ln>
        </p:spPr>
      </p:pic>
      <p:pic>
        <p:nvPicPr>
          <p:cNvPr id="212" name="Skjermbilde 2020-06-09 kl. 15.59.15.png" descr="Skjermbilde 2020-06-09 kl. 15.59.15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250" y="1702516"/>
            <a:ext cx="11085065" cy="34529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1" grpId="1" animBg="1" advAuto="0"/>
      <p:bldP spid="212" grpId="2" animBg="1" advAuto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Implementation: states vs. nod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Implementation: states vs. nodes</a:t>
            </a:r>
          </a:p>
        </p:txBody>
      </p:sp>
      <p:sp>
        <p:nvSpPr>
          <p:cNvPr id="215" name="A state is a representation of a psychical configuration…"/>
          <p:cNvSpPr txBox="1">
            <a:spLocks noGrp="1"/>
          </p:cNvSpPr>
          <p:nvPr>
            <p:ph type="body" idx="1"/>
          </p:nvPr>
        </p:nvSpPr>
        <p:spPr>
          <a:xfrm>
            <a:off x="290286" y="1020353"/>
            <a:ext cx="11611428" cy="4817294"/>
          </a:xfrm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FontTx/>
              <a:buNone/>
            </a:pPr>
            <a:r>
              <a:t>A </a:t>
            </a:r>
            <a:r>
              <a:rPr>
                <a:solidFill>
                  <a:srgbClr val="1245CF"/>
                </a:solidFill>
              </a:rPr>
              <a:t>state</a:t>
            </a:r>
            <a:r>
              <a:t> is a representation of a psychical configuration</a:t>
            </a:r>
          </a:p>
          <a:p>
            <a:pPr marL="0" indent="0">
              <a:buClrTx/>
              <a:buSzTx/>
              <a:buFontTx/>
              <a:buNone/>
            </a:pPr>
            <a:r>
              <a:t>A </a:t>
            </a:r>
            <a:r>
              <a:rPr>
                <a:solidFill>
                  <a:srgbClr val="1245CF"/>
                </a:solidFill>
              </a:rPr>
              <a:t>node</a:t>
            </a:r>
            <a:r>
              <a:t> is a data structure constituting part of a search tree</a:t>
            </a:r>
          </a:p>
          <a:p>
            <a:pPr marL="0" lvl="1" indent="228600">
              <a:buClrTx/>
              <a:buSzTx/>
              <a:buFontTx/>
              <a:buNone/>
            </a:pPr>
            <a:r>
              <a:t>Includes </a:t>
            </a:r>
            <a:r>
              <a:rPr>
                <a:solidFill>
                  <a:srgbClr val="1E4A10"/>
                </a:solidFill>
              </a:rPr>
              <a:t>parent, children, depth, path cost</a:t>
            </a:r>
            <a:r>
              <a:t> </a:t>
            </a:r>
            <a:r>
              <a:rPr>
                <a:solidFill>
                  <a:srgbClr val="683499"/>
                </a:solidFill>
              </a:rPr>
              <a:t>g(x)</a:t>
            </a:r>
          </a:p>
          <a:p>
            <a:pPr marL="0" lvl="1" indent="228600">
              <a:buClrTx/>
              <a:buSzTx/>
              <a:buFontTx/>
              <a:buNone/>
            </a:pPr>
            <a:r>
              <a:t>States do not have parents, children, depth, or path cost!</a:t>
            </a:r>
          </a:p>
          <a:p>
            <a:pPr marL="0" lvl="1" indent="228600">
              <a:buClrTx/>
              <a:buSzTx/>
              <a:buFontTx/>
              <a:buNone/>
            </a:pPr>
            <a:endParaRPr/>
          </a:p>
          <a:p>
            <a:pPr marL="0" lvl="1" indent="228600">
              <a:buClrTx/>
              <a:buSzTx/>
              <a:buFontTx/>
              <a:buNone/>
            </a:pPr>
            <a:endParaRPr/>
          </a:p>
          <a:p>
            <a:pPr marL="0" lvl="1" indent="228600">
              <a:buClrTx/>
              <a:buSzTx/>
              <a:buFontTx/>
              <a:buNone/>
            </a:pPr>
            <a:endParaRPr/>
          </a:p>
          <a:p>
            <a:pPr marL="0" lvl="1" indent="228600">
              <a:buClrTx/>
              <a:buSzTx/>
              <a:buFontTx/>
              <a:buNone/>
            </a:pPr>
            <a:endParaRPr/>
          </a:p>
          <a:p>
            <a:pPr marL="0" lvl="1" indent="228600">
              <a:buClrTx/>
              <a:buSzTx/>
              <a:buFontTx/>
              <a:buNone/>
            </a:pPr>
            <a:endParaRPr/>
          </a:p>
          <a:p>
            <a:pPr marL="0" lvl="1" indent="228600">
              <a:buClrTx/>
              <a:buSzTx/>
              <a:buFontTx/>
              <a:buNone/>
            </a:pPr>
            <a:r>
              <a:t>The expanse function creates new nodes, filling in the various fields and using the successorFn of the problem to create the corresponding states.</a:t>
            </a:r>
          </a:p>
        </p:txBody>
      </p:sp>
      <p:sp>
        <p:nvSpPr>
          <p:cNvPr id="216" name="Lysbildenummer"/>
          <p:cNvSpPr txBox="1">
            <a:spLocks noGrp="1"/>
          </p:cNvSpPr>
          <p:nvPr>
            <p:ph type="sldNum" sz="quarter" idx="2"/>
          </p:nvPr>
        </p:nvSpPr>
        <p:spPr>
          <a:xfrm>
            <a:off x="11717129" y="6402776"/>
            <a:ext cx="379193" cy="38605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15</a:t>
            </a:fld>
            <a:endParaRPr/>
          </a:p>
        </p:txBody>
      </p:sp>
      <p:pic>
        <p:nvPicPr>
          <p:cNvPr id="217" name="Skjermbilde 2020-06-22 kl. 16.14.46.png" descr="Skjermbilde 2020-06-22 kl. 16.14.4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9160" y="2646954"/>
            <a:ext cx="4893680" cy="177738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Lysbildenummer"/>
          <p:cNvSpPr txBox="1">
            <a:spLocks noGrp="1"/>
          </p:cNvSpPr>
          <p:nvPr>
            <p:ph type="sldNum" sz="quarter" idx="2"/>
          </p:nvPr>
        </p:nvSpPr>
        <p:spPr>
          <a:xfrm>
            <a:off x="11717129" y="6402776"/>
            <a:ext cx="379193" cy="38605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16</a:t>
            </a:fld>
            <a:endParaRPr/>
          </a:p>
        </p:txBody>
      </p:sp>
      <p:sp>
        <p:nvSpPr>
          <p:cNvPr id="220" name="Implementation: general tree search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Implementation: general tree search</a:t>
            </a:r>
          </a:p>
        </p:txBody>
      </p:sp>
      <p:pic>
        <p:nvPicPr>
          <p:cNvPr id="221" name="Skjermbilde 2020-06-22 kl. 16.41.22.png" descr="Skjermbilde 2020-06-22 kl. 16.41.2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8947" y="862886"/>
            <a:ext cx="7814106" cy="513222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earch strategi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Search strategies</a:t>
            </a:r>
          </a:p>
        </p:txBody>
      </p:sp>
      <p:sp>
        <p:nvSpPr>
          <p:cNvPr id="224" name="A strategy is defined by picking the order of node expansion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FontTx/>
              <a:buNone/>
            </a:pPr>
            <a:r>
              <a:t>A strategy is defined by picking the </a:t>
            </a:r>
            <a:r>
              <a:rPr>
                <a:solidFill>
                  <a:srgbClr val="EA3322"/>
                </a:solidFill>
              </a:rPr>
              <a:t>order of node expansion</a:t>
            </a:r>
          </a:p>
          <a:p>
            <a:pPr marL="0" indent="0">
              <a:buClrTx/>
              <a:buSzTx/>
              <a:buFontTx/>
              <a:buNone/>
            </a:pPr>
            <a:r>
              <a:t>Strategies are evaluated along the following dimensions:</a:t>
            </a:r>
          </a:p>
          <a:p>
            <a:pPr marL="0" lvl="2" indent="457200">
              <a:buClrTx/>
              <a:buSzTx/>
              <a:buFontTx/>
              <a:buNone/>
            </a:pPr>
            <a:r>
              <a:rPr>
                <a:solidFill>
                  <a:srgbClr val="1655FF"/>
                </a:solidFill>
              </a:rPr>
              <a:t>Completeness</a:t>
            </a:r>
            <a:r>
              <a:t> — does it always find a solution if one exists?</a:t>
            </a:r>
          </a:p>
          <a:p>
            <a:pPr marL="0" lvl="2" indent="457200">
              <a:buClrTx/>
              <a:buSzTx/>
              <a:buFontTx/>
              <a:buNone/>
            </a:pPr>
            <a:r>
              <a:rPr>
                <a:solidFill>
                  <a:srgbClr val="1655FF"/>
                </a:solidFill>
              </a:rPr>
              <a:t>Time complexity</a:t>
            </a:r>
            <a:r>
              <a:t> — number of nodes generated / expanded</a:t>
            </a:r>
          </a:p>
          <a:p>
            <a:pPr marL="0" lvl="2" indent="457200">
              <a:buClrTx/>
              <a:buSzTx/>
              <a:buFontTx/>
              <a:buNone/>
            </a:pPr>
            <a:r>
              <a:rPr>
                <a:solidFill>
                  <a:srgbClr val="1655FF"/>
                </a:solidFill>
              </a:rPr>
              <a:t>Space complexity</a:t>
            </a:r>
            <a:r>
              <a:t> — maximum number of nodes in memory</a:t>
            </a:r>
          </a:p>
          <a:p>
            <a:pPr marL="0" lvl="2" indent="457200">
              <a:buClrTx/>
              <a:buSzTx/>
              <a:buFontTx/>
              <a:buNone/>
            </a:pPr>
            <a:r>
              <a:rPr>
                <a:solidFill>
                  <a:srgbClr val="1655FF"/>
                </a:solidFill>
              </a:rPr>
              <a:t>Optimality</a:t>
            </a:r>
            <a:r>
              <a:t>  — does it always find a least-cost solution?</a:t>
            </a:r>
          </a:p>
          <a:p>
            <a:pPr marL="0" lvl="2" indent="457200">
              <a:buClrTx/>
              <a:buSzTx/>
              <a:buFontTx/>
              <a:buNone/>
            </a:pPr>
            <a:endParaRPr/>
          </a:p>
          <a:p>
            <a:pPr marL="0" indent="0">
              <a:buClrTx/>
              <a:buSzTx/>
              <a:buFontTx/>
              <a:buNone/>
            </a:pPr>
            <a:r>
              <a:t>Time and space complexity are measured in terms of</a:t>
            </a:r>
          </a:p>
          <a:p>
            <a:pPr marL="0" lvl="1" indent="228600">
              <a:buClrTx/>
              <a:buSzTx/>
              <a:buFontTx/>
              <a:buNone/>
            </a:pPr>
            <a:r>
              <a:rPr>
                <a:solidFill>
                  <a:srgbClr val="683499"/>
                </a:solidFill>
              </a:rPr>
              <a:t>b</a:t>
            </a:r>
            <a:r>
              <a:t> — maximum branching factor of the search tree</a:t>
            </a:r>
          </a:p>
          <a:p>
            <a:pPr marL="0" lvl="1" indent="228600">
              <a:buClrTx/>
              <a:buSzTx/>
              <a:buFontTx/>
              <a:buNone/>
            </a:pPr>
            <a:r>
              <a:rPr>
                <a:solidFill>
                  <a:srgbClr val="683499"/>
                </a:solidFill>
              </a:rPr>
              <a:t>d</a:t>
            </a:r>
            <a:r>
              <a:t> — depth of the least-cost solution</a:t>
            </a:r>
          </a:p>
          <a:p>
            <a:pPr marL="0" lvl="1" indent="228600">
              <a:buClrTx/>
              <a:buSzTx/>
              <a:buFontTx/>
              <a:buNone/>
            </a:pPr>
            <a:r>
              <a:rPr>
                <a:solidFill>
                  <a:srgbClr val="683499"/>
                </a:solidFill>
              </a:rPr>
              <a:t>m</a:t>
            </a:r>
            <a:r>
              <a:t> — maximum depth of the state space (may be </a:t>
            </a:r>
            <a:r>
              <a:rPr>
                <a:solidFill>
                  <a:srgbClr val="683499"/>
                </a:solidFill>
              </a:rPr>
              <a:t>∞</a:t>
            </a:r>
            <a:r>
              <a:t>)</a:t>
            </a:r>
          </a:p>
        </p:txBody>
      </p:sp>
      <p:sp>
        <p:nvSpPr>
          <p:cNvPr id="225" name="Lysbildenummer"/>
          <p:cNvSpPr txBox="1">
            <a:spLocks noGrp="1"/>
          </p:cNvSpPr>
          <p:nvPr>
            <p:ph type="sldNum" sz="quarter" idx="2"/>
          </p:nvPr>
        </p:nvSpPr>
        <p:spPr>
          <a:xfrm>
            <a:off x="11717129" y="6402776"/>
            <a:ext cx="379193" cy="38605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17</a:t>
            </a:fld>
            <a:endParaRPr/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Uniformed search strategi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Uniformed search strategies</a:t>
            </a:r>
          </a:p>
        </p:txBody>
      </p:sp>
      <p:sp>
        <p:nvSpPr>
          <p:cNvPr id="228" name="Uniformed strategies use only the information available in the problem definition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FontTx/>
              <a:buNone/>
            </a:pPr>
            <a:r>
              <a:rPr>
                <a:solidFill>
                  <a:srgbClr val="1245CF"/>
                </a:solidFill>
              </a:rPr>
              <a:t>Uniformed</a:t>
            </a:r>
            <a:r>
              <a:t> strategies use only the information available in the problem definition</a:t>
            </a:r>
          </a:p>
          <a:p>
            <a:pPr marL="0" indent="0">
              <a:buClrTx/>
              <a:buSzTx/>
              <a:buFontTx/>
              <a:buNone/>
            </a:pPr>
            <a:endParaRPr/>
          </a:p>
          <a:p>
            <a:pPr marL="0" indent="0">
              <a:buClrTx/>
              <a:buSzTx/>
              <a:buFontTx/>
              <a:buNone/>
            </a:pPr>
            <a:r>
              <a:t>Breadth-first search</a:t>
            </a:r>
          </a:p>
          <a:p>
            <a:pPr marL="0" indent="0">
              <a:buClrTx/>
              <a:buSzTx/>
              <a:buFontTx/>
              <a:buNone/>
            </a:pPr>
            <a:r>
              <a:t>Uniform-cost search</a:t>
            </a:r>
          </a:p>
          <a:p>
            <a:pPr marL="0" indent="0">
              <a:buClrTx/>
              <a:buSzTx/>
              <a:buFontTx/>
              <a:buNone/>
            </a:pPr>
            <a:r>
              <a:t>Depth-first search</a:t>
            </a:r>
          </a:p>
          <a:p>
            <a:pPr marL="0" indent="0">
              <a:buClrTx/>
              <a:buSzTx/>
              <a:buFontTx/>
              <a:buNone/>
            </a:pPr>
            <a:r>
              <a:t>Depth-limited search</a:t>
            </a:r>
          </a:p>
          <a:p>
            <a:pPr marL="0" indent="0">
              <a:buClrTx/>
              <a:buSzTx/>
              <a:buFontTx/>
              <a:buNone/>
            </a:pPr>
            <a:r>
              <a:t>Iterative deepening search</a:t>
            </a:r>
          </a:p>
        </p:txBody>
      </p:sp>
      <p:sp>
        <p:nvSpPr>
          <p:cNvPr id="229" name="Lysbildenummer"/>
          <p:cNvSpPr txBox="1">
            <a:spLocks noGrp="1"/>
          </p:cNvSpPr>
          <p:nvPr>
            <p:ph type="sldNum" sz="quarter" idx="2"/>
          </p:nvPr>
        </p:nvSpPr>
        <p:spPr>
          <a:xfrm>
            <a:off x="11717129" y="6402776"/>
            <a:ext cx="379193" cy="38605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18</a:t>
            </a:fld>
            <a:endParaRPr/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Breadth-first search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Breadth-first search</a:t>
            </a:r>
          </a:p>
        </p:txBody>
      </p:sp>
      <p:sp>
        <p:nvSpPr>
          <p:cNvPr id="232" name="Expand shallowest unexpanded node…"/>
          <p:cNvSpPr txBox="1">
            <a:spLocks noGrp="1"/>
          </p:cNvSpPr>
          <p:nvPr>
            <p:ph type="body" idx="1"/>
          </p:nvPr>
        </p:nvSpPr>
        <p:spPr>
          <a:xfrm>
            <a:off x="290286" y="1020353"/>
            <a:ext cx="11611428" cy="4817294"/>
          </a:xfrm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FontTx/>
              <a:buNone/>
            </a:pPr>
            <a:r>
              <a:t>Expand shallowest unexpanded node</a:t>
            </a:r>
          </a:p>
          <a:p>
            <a:pPr marL="0" indent="0">
              <a:buClrTx/>
              <a:buSzTx/>
              <a:buFontTx/>
              <a:buNone/>
            </a:pPr>
            <a:endParaRPr/>
          </a:p>
          <a:p>
            <a:pPr marL="0" indent="0">
              <a:buClrTx/>
              <a:buSzTx/>
              <a:buFontTx/>
              <a:buNone/>
              <a:defRPr>
                <a:solidFill>
                  <a:srgbClr val="EA3322"/>
                </a:solidFill>
              </a:defRPr>
            </a:pPr>
            <a:r>
              <a:t>Implementation:</a:t>
            </a:r>
          </a:p>
          <a:p>
            <a:pPr marL="0" lvl="2" indent="457200">
              <a:buClrTx/>
              <a:buSzTx/>
              <a:buFontTx/>
              <a:buNone/>
              <a:defRPr i="1"/>
            </a:pPr>
            <a:r>
              <a:rPr>
                <a:solidFill>
                  <a:srgbClr val="1E4A10"/>
                </a:solidFill>
              </a:rPr>
              <a:t>fringe</a:t>
            </a:r>
            <a:r>
              <a:t> </a:t>
            </a:r>
            <a:r>
              <a:rPr i="0"/>
              <a:t>is a FIFO queue, i.e., new successors go at end</a:t>
            </a:r>
            <a:r>
              <a:t> </a:t>
            </a:r>
          </a:p>
        </p:txBody>
      </p:sp>
      <p:sp>
        <p:nvSpPr>
          <p:cNvPr id="233" name="Lysbildenummer"/>
          <p:cNvSpPr txBox="1">
            <a:spLocks noGrp="1"/>
          </p:cNvSpPr>
          <p:nvPr>
            <p:ph type="sldNum" sz="quarter" idx="2"/>
          </p:nvPr>
        </p:nvSpPr>
        <p:spPr>
          <a:xfrm>
            <a:off x="11717129" y="6402776"/>
            <a:ext cx="379193" cy="38605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19</a:t>
            </a:fld>
            <a:endParaRPr/>
          </a:p>
        </p:txBody>
      </p:sp>
      <p:pic>
        <p:nvPicPr>
          <p:cNvPr id="234" name="Skjermbilde 2020-06-22 kl. 17.36.46.png" descr="Skjermbilde 2020-06-22 kl. 17.36.4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3502" y="2971493"/>
            <a:ext cx="7660711" cy="3163014"/>
          </a:xfrm>
          <a:prstGeom prst="rect">
            <a:avLst/>
          </a:prstGeom>
          <a:ln w="12700">
            <a:miter lim="400000"/>
          </a:ln>
        </p:spPr>
      </p:pic>
      <p:pic>
        <p:nvPicPr>
          <p:cNvPr id="235" name="Skjermbilde 2020-06-22 kl. 17.39.13.png" descr="Skjermbilde 2020-06-22 kl. 17.39.13.png"/>
          <p:cNvPicPr>
            <a:picLocks noChangeAspect="1"/>
          </p:cNvPicPr>
          <p:nvPr/>
        </p:nvPicPr>
        <p:blipFill>
          <a:blip r:embed="rId3"/>
          <a:srcRect t="2781"/>
          <a:stretch>
            <a:fillRect/>
          </a:stretch>
        </p:blipFill>
        <p:spPr>
          <a:xfrm>
            <a:off x="3609641" y="2759917"/>
            <a:ext cx="5888434" cy="3411273"/>
          </a:xfrm>
          <a:prstGeom prst="rect">
            <a:avLst/>
          </a:prstGeom>
          <a:ln w="12700">
            <a:miter lim="400000"/>
          </a:ln>
        </p:spPr>
      </p:pic>
      <p:pic>
        <p:nvPicPr>
          <p:cNvPr id="236" name="Skjermbilde 2020-06-22 kl. 17.40.52.png" descr="Skjermbilde 2020-06-22 kl. 17.40.5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2446" y="2728310"/>
            <a:ext cx="5636221" cy="3334927"/>
          </a:xfrm>
          <a:prstGeom prst="rect">
            <a:avLst/>
          </a:prstGeom>
          <a:ln w="12700">
            <a:miter lim="400000"/>
          </a:ln>
        </p:spPr>
      </p:pic>
      <p:pic>
        <p:nvPicPr>
          <p:cNvPr id="237" name="Skjermbilde 2020-06-22 kl. 17.42.16.png" descr="Skjermbilde 2020-06-22 kl. 17.42.16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64231" y="2720339"/>
            <a:ext cx="6172652" cy="335086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" grpId="1" animBg="1" advAuto="0"/>
      <p:bldP spid="236" grpId="2" animBg="1" advAuto="0"/>
      <p:bldP spid="237" grpId="3" animBg="1" advAuto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Outlin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Outline</a:t>
            </a:r>
          </a:p>
        </p:txBody>
      </p:sp>
      <p:sp>
        <p:nvSpPr>
          <p:cNvPr id="150" name="Problem-solving agents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Problem-solving agents</a:t>
            </a:r>
          </a:p>
          <a:p>
            <a:r>
              <a:t>Problem types</a:t>
            </a:r>
          </a:p>
          <a:p>
            <a:r>
              <a:t>Problem formulation</a:t>
            </a:r>
          </a:p>
          <a:p>
            <a:r>
              <a:t>Example problems</a:t>
            </a:r>
          </a:p>
          <a:p>
            <a:r>
              <a:t>Basic search algorithms</a:t>
            </a:r>
          </a:p>
        </p:txBody>
      </p:sp>
      <p:sp>
        <p:nvSpPr>
          <p:cNvPr id="151" name="Lysbilde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</a:t>
            </a:fld>
            <a:endParaRPr/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Properties of breadth-first search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Properties of breadth-first search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0" name="Complete? Yes (if b is finite)…"/>
              <p:cNvSpPr txBox="1">
                <a:spLocks noGrp="1"/>
              </p:cNvSpPr>
              <p:nvPr>
                <p:ph type="body" idx="1"/>
              </p:nvPr>
            </p:nvSpPr>
            <p:spPr>
              <a:prstGeom prst="rect">
                <a:avLst/>
              </a:prstGeom>
            </p:spPr>
            <p:txBody>
              <a:bodyPr/>
              <a:lstStyle/>
              <a:p>
                <a:pPr marL="0" indent="0">
                  <a:buClrTx/>
                  <a:buSzTx/>
                  <a:buFontTx/>
                  <a:buNone/>
                </a:pPr>
                <a:r>
                  <a:rPr>
                    <a:solidFill>
                      <a:srgbClr val="AD5CFF"/>
                    </a:solidFill>
                  </a:rPr>
                  <a:t>Complete?</a:t>
                </a:r>
                <a:r>
                  <a:t> Yes (if </a:t>
                </a:r>
                <a:r>
                  <a:rPr i="1"/>
                  <a:t>b </a:t>
                </a:r>
                <a:r>
                  <a:t>is finite)</a:t>
                </a:r>
              </a:p>
              <a:p>
                <a:pPr marL="0" indent="0">
                  <a:buClrTx/>
                  <a:buSzTx/>
                  <a:buFontTx/>
                  <a:buNone/>
                </a:pPr>
                <a:r>
                  <a:rPr>
                    <a:solidFill>
                      <a:srgbClr val="AD5CFF"/>
                    </a:solidFill>
                  </a:rPr>
                  <a:t>Time?</a:t>
                </a:r>
                <a:r>
                  <a:t> </a:t>
                </a:r>
                <a14:m>
                  <m:oMath xmlns:m="http://schemas.openxmlformats.org/officeDocument/2006/math">
                    <m:r>
                      <a:rPr sz="2400" i="1">
                        <a:solidFill>
                          <a:srgbClr val="673399"/>
                        </a:solidFill>
                        <a:latin typeface="Cambria Math" panose="02040503050406030204" pitchFamily="18" charset="0"/>
                      </a:rPr>
                      <m:t>1+</m:t>
                    </m:r>
                    <m:r>
                      <a:rPr sz="2400" i="1">
                        <a:solidFill>
                          <a:srgbClr val="673399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sz="2400" i="1">
                        <a:solidFill>
                          <a:srgbClr val="673399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sz="2400" i="1">
                            <a:solidFill>
                              <a:srgbClr val="673399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sz="2400" i="1">
                            <a:solidFill>
                              <a:srgbClr val="673399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sz="2400" i="1">
                            <a:solidFill>
                              <a:srgbClr val="673399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sz="2400" i="1">
                        <a:solidFill>
                          <a:srgbClr val="673399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sz="2400" i="1">
                            <a:solidFill>
                              <a:srgbClr val="673399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sz="2400" i="1">
                            <a:solidFill>
                              <a:srgbClr val="673399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sz="2400" i="1">
                            <a:solidFill>
                              <a:srgbClr val="673399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sz="2400" i="1">
                        <a:solidFill>
                          <a:srgbClr val="673399"/>
                        </a:solidFill>
                        <a:latin typeface="Cambria Math" panose="02040503050406030204" pitchFamily="18" charset="0"/>
                      </a:rPr>
                      <m:t>+…+</m:t>
                    </m:r>
                    <m:sSup>
                      <m:sSupPr>
                        <m:ctrlPr>
                          <a:rPr sz="2400" i="1">
                            <a:solidFill>
                              <a:srgbClr val="673399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sz="2400" i="1">
                            <a:solidFill>
                              <a:srgbClr val="673399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sz="2400" i="1">
                            <a:solidFill>
                              <a:srgbClr val="673399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  <m:r>
                      <a:rPr sz="2400" i="1">
                        <a:solidFill>
                          <a:srgbClr val="673399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sz="2400" i="1">
                        <a:solidFill>
                          <a:srgbClr val="673399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sz="2400" i="1">
                        <a:solidFill>
                          <a:srgbClr val="673399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sz="2400" i="1">
                            <a:solidFill>
                              <a:srgbClr val="673399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sz="2400" i="1">
                            <a:solidFill>
                              <a:srgbClr val="673399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sz="2400" i="1">
                            <a:solidFill>
                              <a:srgbClr val="673399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  <m:r>
                      <a:rPr sz="2400" i="1">
                        <a:solidFill>
                          <a:srgbClr val="673399"/>
                        </a:solidFill>
                        <a:latin typeface="Cambria Math" panose="02040503050406030204" pitchFamily="18" charset="0"/>
                      </a:rPr>
                      <m:t>−1)=</m:t>
                    </m:r>
                    <m:r>
                      <a:rPr sz="2400" i="1">
                        <a:solidFill>
                          <a:srgbClr val="673399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sz="2400" i="1">
                        <a:solidFill>
                          <a:srgbClr val="673399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sz="2400" i="1">
                            <a:solidFill>
                              <a:srgbClr val="673399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sz="2400" i="1">
                            <a:solidFill>
                              <a:srgbClr val="673399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sz="2400" i="1">
                            <a:solidFill>
                              <a:srgbClr val="673399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sz="2400" i="1">
                            <a:solidFill>
                              <a:srgbClr val="673399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  <m:r>
                      <a:rPr sz="2400" i="1">
                        <a:solidFill>
                          <a:srgbClr val="673399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>
                    <a:solidFill>
                      <a:srgbClr val="683499"/>
                    </a:solidFill>
                  </a:rPr>
                  <a:t>, </a:t>
                </a:r>
                <a:r>
                  <a:t>I.e., exp. In</a:t>
                </a:r>
                <a:r>
                  <a:rPr>
                    <a:solidFill>
                      <a:srgbClr val="1245CF"/>
                    </a:solidFill>
                  </a:rPr>
                  <a:t> </a:t>
                </a:r>
                <a:r>
                  <a:rPr>
                    <a:solidFill>
                      <a:srgbClr val="683499"/>
                    </a:solidFill>
                  </a:rPr>
                  <a:t>d</a:t>
                </a:r>
              </a:p>
              <a:p>
                <a:pPr marL="0" indent="0">
                  <a:buClrTx/>
                  <a:buSzTx/>
                  <a:buFontTx/>
                  <a:buNone/>
                </a:pPr>
                <a:r>
                  <a:rPr>
                    <a:solidFill>
                      <a:srgbClr val="AD5CFF"/>
                    </a:solidFill>
                  </a:rPr>
                  <a:t>Space?</a:t>
                </a:r>
                <a:r>
                  <a:t> </a:t>
                </a:r>
                <a14:m>
                  <m:oMath xmlns:m="http://schemas.openxmlformats.org/officeDocument/2006/math">
                    <m:r>
                      <a:rPr sz="2450" i="1">
                        <a:solidFill>
                          <a:srgbClr val="673399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sz="2450" i="1">
                        <a:solidFill>
                          <a:srgbClr val="673399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sz="2450" i="1">
                            <a:solidFill>
                              <a:srgbClr val="673399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sz="2450" i="1">
                            <a:solidFill>
                              <a:srgbClr val="673399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sz="2450" i="1">
                            <a:solidFill>
                              <a:srgbClr val="673399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sz="2450" i="1">
                            <a:solidFill>
                              <a:srgbClr val="673399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  <m:r>
                      <a:rPr sz="2450" i="1">
                        <a:solidFill>
                          <a:srgbClr val="673399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t> (keeps every node in memory)</a:t>
                </a:r>
              </a:p>
              <a:p>
                <a:pPr marL="0" indent="0">
                  <a:buClrTx/>
                  <a:buSzTx/>
                  <a:buFontTx/>
                  <a:buNone/>
                </a:pPr>
                <a:r>
                  <a:rPr>
                    <a:solidFill>
                      <a:srgbClr val="AD5CFF"/>
                    </a:solidFill>
                  </a:rPr>
                  <a:t>Optimal?</a:t>
                </a:r>
                <a:r>
                  <a:t> Yes (if cost = 1 per step); not optimal in general</a:t>
                </a:r>
              </a:p>
              <a:p>
                <a:pPr marL="0" indent="0">
                  <a:buClrTx/>
                  <a:buSzTx/>
                  <a:buFontTx/>
                  <a:buNone/>
                  <a:defRPr b="1"/>
                </a:pPr>
                <a:r>
                  <a:rPr>
                    <a:solidFill>
                      <a:srgbClr val="EA3322"/>
                    </a:solidFill>
                  </a:rPr>
                  <a:t>Space</a:t>
                </a:r>
                <a:r>
                  <a:t> </a:t>
                </a:r>
                <a:r>
                  <a:rPr b="0"/>
                  <a:t>is the big problem; can easily generate nodes at 100MB/sec so 24 hours = 8640GB.</a:t>
                </a:r>
              </a:p>
            </p:txBody>
          </p:sp>
        </mc:Choice>
        <mc:Fallback xmlns="">
          <p:sp>
            <p:nvSpPr>
              <p:cNvPr id="240" name="Complete? Yes (if b is finite)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prstGeom prst="rect">
                <a:avLst/>
              </a:prstGeom>
              <a:blipFill>
                <a:blip r:embed="rId2"/>
                <a:stretch>
                  <a:fillRect l="-5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1" name="Lysbildenummer"/>
          <p:cNvSpPr txBox="1">
            <a:spLocks noGrp="1"/>
          </p:cNvSpPr>
          <p:nvPr>
            <p:ph type="sldNum" sz="quarter" idx="2"/>
          </p:nvPr>
        </p:nvSpPr>
        <p:spPr>
          <a:xfrm>
            <a:off x="11717129" y="6402776"/>
            <a:ext cx="379193" cy="38605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20</a:t>
            </a:fld>
            <a:endParaRPr/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Uniform-cost search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Uniform-cost search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4" name="Expand least-cost unexpanded node…"/>
              <p:cNvSpPr txBox="1">
                <a:spLocks noGrp="1"/>
              </p:cNvSpPr>
              <p:nvPr>
                <p:ph type="body" idx="1"/>
              </p:nvPr>
            </p:nvSpPr>
            <p:spPr>
              <a:prstGeom prst="rect">
                <a:avLst/>
              </a:prstGeom>
            </p:spPr>
            <p:txBody>
              <a:bodyPr/>
              <a:lstStyle/>
              <a:p>
                <a:pPr marL="0" indent="0">
                  <a:buClrTx/>
                  <a:buSzTx/>
                  <a:buFontTx/>
                  <a:buNone/>
                </a:pPr>
                <a:r>
                  <a:t>Expand least-cost unexpanded node</a:t>
                </a:r>
              </a:p>
              <a:p>
                <a:pPr marL="0" indent="0">
                  <a:buClrTx/>
                  <a:buSzTx/>
                  <a:buFontTx/>
                  <a:buNone/>
                </a:pPr>
                <a:endParaRPr/>
              </a:p>
              <a:p>
                <a:pPr marL="0" indent="0">
                  <a:buClrTx/>
                  <a:buSzTx/>
                  <a:buFontTx/>
                  <a:buNone/>
                  <a:defRPr>
                    <a:solidFill>
                      <a:srgbClr val="EA3322"/>
                    </a:solidFill>
                  </a:defRPr>
                </a:pPr>
                <a:r>
                  <a:t>Implementation</a:t>
                </a:r>
              </a:p>
              <a:p>
                <a:pPr marL="0" lvl="2" indent="457200">
                  <a:buClrTx/>
                  <a:buSzTx/>
                  <a:buFontTx/>
                  <a:buNone/>
                </a:pPr>
                <a:r>
                  <a:rPr>
                    <a:solidFill>
                      <a:srgbClr val="1E4A10"/>
                    </a:solidFill>
                  </a:rPr>
                  <a:t>fringe</a:t>
                </a:r>
                <a:r>
                  <a:t> = queue ordered by path cost, lowest first</a:t>
                </a:r>
              </a:p>
              <a:p>
                <a:pPr marL="0" indent="0">
                  <a:buClrTx/>
                  <a:buSzTx/>
                  <a:buFontTx/>
                  <a:buNone/>
                </a:pPr>
                <a:r>
                  <a:t>Equivalent to breadth-first if step costs all equal</a:t>
                </a:r>
              </a:p>
              <a:p>
                <a:pPr marL="0" indent="0">
                  <a:buClrTx/>
                  <a:buSzTx/>
                  <a:buFontTx/>
                  <a:buNone/>
                </a:pPr>
                <a:r>
                  <a:rPr>
                    <a:solidFill>
                      <a:srgbClr val="A85AFF"/>
                    </a:solidFill>
                  </a:rPr>
                  <a:t>Compete?</a:t>
                </a:r>
                <a:r>
                  <a:t> Yes, if stop cost </a:t>
                </a:r>
                <a14:m>
                  <m:oMath xmlns:m="http://schemas.openxmlformats.org/officeDocument/2006/math">
                    <m:r>
                      <a:rPr sz="3050" i="1">
                        <a:solidFill>
                          <a:srgbClr val="673399"/>
                        </a:solidFill>
                        <a:latin typeface="Cambria Math" panose="02040503050406030204" pitchFamily="18" charset="0"/>
                      </a:rPr>
                      <m:t>≥</m:t>
                    </m:r>
                    <m:r>
                      <a:rPr sz="3050" i="1">
                        <a:solidFill>
                          <a:srgbClr val="673399"/>
                        </a:solidFill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endParaRPr>
                  <a:solidFill>
                    <a:srgbClr val="683499"/>
                  </a:solidFill>
                </a:endParaRPr>
              </a:p>
              <a:p>
                <a:pPr marL="0" indent="0">
                  <a:buClrTx/>
                  <a:buSzTx/>
                  <a:buFontTx/>
                  <a:buNone/>
                </a:pPr>
                <a:r>
                  <a:rPr>
                    <a:solidFill>
                      <a:srgbClr val="A85AFF"/>
                    </a:solidFill>
                  </a:rPr>
                  <a:t>Time?</a:t>
                </a:r>
                <a:r>
                  <a:t> # if nodes with </a:t>
                </a:r>
                <a14:m>
                  <m:oMath xmlns:m="http://schemas.openxmlformats.org/officeDocument/2006/math">
                    <m:r>
                      <a:rPr sz="2400" i="1">
                        <a:solidFill>
                          <a:srgbClr val="081F5C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sz="2400" i="1">
                        <a:solidFill>
                          <a:srgbClr val="081F5C"/>
                        </a:solidFill>
                        <a:latin typeface="Cambria Math" panose="02040503050406030204" pitchFamily="18" charset="0"/>
                      </a:rPr>
                      <m:t>≤</m:t>
                    </m:r>
                  </m:oMath>
                </a14:m>
                <a:r>
                  <a:t> cost of optimal solution, </a:t>
                </a:r>
                <a14:m>
                  <m:oMath xmlns:m="http://schemas.openxmlformats.org/officeDocument/2006/math">
                    <m:r>
                      <a:rPr sz="2450" i="1">
                        <a:solidFill>
                          <a:srgbClr val="673399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sz="2450" i="1">
                        <a:solidFill>
                          <a:srgbClr val="673399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sz="2450" i="1">
                            <a:solidFill>
                              <a:srgbClr val="673399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sz="2450" i="1">
                            <a:solidFill>
                              <a:srgbClr val="673399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sz="2450" i="1">
                            <a:solidFill>
                              <a:srgbClr val="673399"/>
                            </a:solidFill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sz="2450" i="1">
                            <a:solidFill>
                              <a:srgbClr val="673399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sz="2450" i="1">
                            <a:solidFill>
                              <a:srgbClr val="673399"/>
                            </a:solidFill>
                            <a:latin typeface="Cambria Math" panose="02040503050406030204" pitchFamily="18" charset="0"/>
                          </a:rPr>
                          <m:t>∗/</m:t>
                        </m:r>
                        <m:r>
                          <a:rPr sz="2450" i="1">
                            <a:solidFill>
                              <a:srgbClr val="673399"/>
                            </a:solidFill>
                            <a:latin typeface="Cambria Math" panose="02040503050406030204" pitchFamily="18" charset="0"/>
                          </a:rPr>
                          <m:t>𝜖</m:t>
                        </m:r>
                        <m:r>
                          <a:rPr sz="2450" i="1">
                            <a:solidFill>
                              <a:srgbClr val="673399"/>
                            </a:solidFill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p>
                    <m:r>
                      <a:rPr sz="2450" i="1">
                        <a:solidFill>
                          <a:srgbClr val="673399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t> where the cost </a:t>
                </a:r>
                <a:r>
                  <a:rPr>
                    <a:solidFill>
                      <a:srgbClr val="683499"/>
                    </a:solidFill>
                  </a:rPr>
                  <a:t>C*</a:t>
                </a:r>
                <a:r>
                  <a:t> is the cost of the optimal solution</a:t>
                </a:r>
              </a:p>
              <a:p>
                <a:pPr marL="0" indent="0">
                  <a:buClrTx/>
                  <a:buSzTx/>
                  <a:buFontTx/>
                  <a:buNone/>
                </a:pPr>
                <a:r>
                  <a:rPr>
                    <a:solidFill>
                      <a:srgbClr val="A555FF"/>
                    </a:solidFill>
                  </a:rPr>
                  <a:t>Space?</a:t>
                </a:r>
                <a:r>
                  <a:t> # of nodes with </a:t>
                </a:r>
                <a14:m>
                  <m:oMath xmlns:m="http://schemas.openxmlformats.org/officeDocument/2006/math">
                    <m:r>
                      <a:rPr sz="2400" i="1">
                        <a:solidFill>
                          <a:srgbClr val="081F5C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sz="2400" i="1">
                        <a:solidFill>
                          <a:srgbClr val="081F5C"/>
                        </a:solidFill>
                        <a:latin typeface="Cambria Math" panose="02040503050406030204" pitchFamily="18" charset="0"/>
                      </a:rPr>
                      <m:t>≤</m:t>
                    </m:r>
                  </m:oMath>
                </a14:m>
                <a:r>
                  <a:t>of optimal solution, </a:t>
                </a:r>
                <a14:m>
                  <m:oMath xmlns:m="http://schemas.openxmlformats.org/officeDocument/2006/math">
                    <m:r>
                      <a:rPr sz="2450" i="1">
                        <a:solidFill>
                          <a:srgbClr val="673399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sz="2450" i="1">
                        <a:solidFill>
                          <a:srgbClr val="673399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sz="2450" i="1">
                            <a:solidFill>
                              <a:srgbClr val="673399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sz="2450" i="1">
                            <a:solidFill>
                              <a:srgbClr val="673399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sz="2450" i="1">
                            <a:solidFill>
                              <a:srgbClr val="673399"/>
                            </a:solidFill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sz="2450" i="1">
                            <a:solidFill>
                              <a:srgbClr val="673399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sz="2450" i="1">
                            <a:solidFill>
                              <a:srgbClr val="673399"/>
                            </a:solidFill>
                            <a:latin typeface="Cambria Math" panose="02040503050406030204" pitchFamily="18" charset="0"/>
                          </a:rPr>
                          <m:t>∗/</m:t>
                        </m:r>
                        <m:r>
                          <a:rPr sz="2450" i="1">
                            <a:solidFill>
                              <a:srgbClr val="673399"/>
                            </a:solidFill>
                            <a:latin typeface="Cambria Math" panose="02040503050406030204" pitchFamily="18" charset="0"/>
                          </a:rPr>
                          <m:t>𝜖</m:t>
                        </m:r>
                        <m:r>
                          <a:rPr sz="2450" i="1">
                            <a:solidFill>
                              <a:srgbClr val="673399"/>
                            </a:solidFill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p>
                    <m:r>
                      <a:rPr sz="2450" i="1">
                        <a:solidFill>
                          <a:srgbClr val="673399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/>
              </a:p>
              <a:p>
                <a:pPr marL="0" indent="0">
                  <a:buClrTx/>
                  <a:buSzTx/>
                  <a:buFontTx/>
                  <a:buNone/>
                </a:pPr>
                <a:r>
                  <a:rPr>
                    <a:solidFill>
                      <a:srgbClr val="B061FF"/>
                    </a:solidFill>
                  </a:rPr>
                  <a:t>Optimal?</a:t>
                </a:r>
                <a:r>
                  <a:t> Yes — nodes expanded in increasing order of </a:t>
                </a:r>
                <a:r>
                  <a:rPr>
                    <a:solidFill>
                      <a:srgbClr val="683499"/>
                    </a:solidFill>
                  </a:rPr>
                  <a:t>g(n)</a:t>
                </a:r>
              </a:p>
            </p:txBody>
          </p:sp>
        </mc:Choice>
        <mc:Fallback xmlns="">
          <p:sp>
            <p:nvSpPr>
              <p:cNvPr id="244" name="Expand least-cost unexpanded node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prstGeom prst="rect">
                <a:avLst/>
              </a:prstGeom>
              <a:blipFill>
                <a:blip r:embed="rId2"/>
                <a:stretch>
                  <a:fillRect l="-5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5" name="Lysbildenummer"/>
          <p:cNvSpPr txBox="1">
            <a:spLocks noGrp="1"/>
          </p:cNvSpPr>
          <p:nvPr>
            <p:ph type="sldNum" sz="quarter" idx="2"/>
          </p:nvPr>
        </p:nvSpPr>
        <p:spPr>
          <a:xfrm>
            <a:off x="11717129" y="6402776"/>
            <a:ext cx="379193" cy="38605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21</a:t>
            </a:fld>
            <a:endParaRPr/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Depth-first search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Depth-first search</a:t>
            </a:r>
          </a:p>
        </p:txBody>
      </p:sp>
      <p:sp>
        <p:nvSpPr>
          <p:cNvPr id="248" name="Expand deepest unexpanded node…"/>
          <p:cNvSpPr txBox="1">
            <a:spLocks noGrp="1"/>
          </p:cNvSpPr>
          <p:nvPr>
            <p:ph type="body" idx="1"/>
          </p:nvPr>
        </p:nvSpPr>
        <p:spPr>
          <a:xfrm>
            <a:off x="290286" y="911727"/>
            <a:ext cx="11611428" cy="4817295"/>
          </a:xfrm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FontTx/>
              <a:buNone/>
            </a:pPr>
            <a:r>
              <a:t>Expand deepest unexpanded node</a:t>
            </a:r>
          </a:p>
          <a:p>
            <a:pPr marL="0" indent="0">
              <a:buClrTx/>
              <a:buSzTx/>
              <a:buFontTx/>
              <a:buNone/>
            </a:pPr>
            <a:endParaRPr/>
          </a:p>
          <a:p>
            <a:pPr marL="0" indent="0">
              <a:buClrTx/>
              <a:buSzTx/>
              <a:buFontTx/>
              <a:buNone/>
              <a:defRPr>
                <a:solidFill>
                  <a:srgbClr val="EA3322"/>
                </a:solidFill>
              </a:defRPr>
            </a:pPr>
            <a:r>
              <a:t>Implementation:</a:t>
            </a:r>
          </a:p>
          <a:p>
            <a:pPr marL="0" lvl="1" indent="228600">
              <a:buClrTx/>
              <a:buSzTx/>
              <a:buFontTx/>
              <a:buNone/>
            </a:pPr>
            <a:r>
              <a:rPr i="1">
                <a:solidFill>
                  <a:srgbClr val="1E4A10"/>
                </a:solidFill>
              </a:rPr>
              <a:t>fringe</a:t>
            </a:r>
            <a:r>
              <a:t> = LIFO queue, i.e., put successors at front</a:t>
            </a:r>
          </a:p>
        </p:txBody>
      </p:sp>
      <p:sp>
        <p:nvSpPr>
          <p:cNvPr id="249" name="Lysbildenummer"/>
          <p:cNvSpPr txBox="1">
            <a:spLocks noGrp="1"/>
          </p:cNvSpPr>
          <p:nvPr>
            <p:ph type="sldNum" sz="quarter" idx="2"/>
          </p:nvPr>
        </p:nvSpPr>
        <p:spPr>
          <a:xfrm>
            <a:off x="11717129" y="6402776"/>
            <a:ext cx="379193" cy="38605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22</a:t>
            </a:fld>
            <a:endParaRPr/>
          </a:p>
        </p:txBody>
      </p:sp>
      <p:pic>
        <p:nvPicPr>
          <p:cNvPr id="250" name="Skjermbilde 2020-06-22 kl. 18.14.56.png" descr="Skjermbilde 2020-06-22 kl. 18.14.56.png"/>
          <p:cNvPicPr>
            <a:picLocks noChangeAspect="1"/>
          </p:cNvPicPr>
          <p:nvPr/>
        </p:nvPicPr>
        <p:blipFill>
          <a:blip r:embed="rId2"/>
          <a:srcRect t="2944"/>
          <a:stretch>
            <a:fillRect/>
          </a:stretch>
        </p:blipFill>
        <p:spPr>
          <a:xfrm>
            <a:off x="3241138" y="3121991"/>
            <a:ext cx="5709724" cy="2951575"/>
          </a:xfrm>
          <a:prstGeom prst="rect">
            <a:avLst/>
          </a:prstGeom>
          <a:ln w="12700">
            <a:miter lim="400000"/>
          </a:ln>
        </p:spPr>
      </p:pic>
      <p:pic>
        <p:nvPicPr>
          <p:cNvPr id="251" name="Skjermbilde 2020-06-22 kl. 18.20.09.png" descr="Skjermbilde 2020-06-22 kl. 18.20.09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2601" y="3098326"/>
            <a:ext cx="5146798" cy="2909348"/>
          </a:xfrm>
          <a:prstGeom prst="rect">
            <a:avLst/>
          </a:prstGeom>
          <a:ln w="12700">
            <a:miter lim="400000"/>
          </a:ln>
        </p:spPr>
      </p:pic>
      <p:pic>
        <p:nvPicPr>
          <p:cNvPr id="252" name="Skjermbilde 2020-06-23 kl. 11.09.48.png" descr="Skjermbilde 2020-06-23 kl. 11.09.4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6779" y="3061497"/>
            <a:ext cx="5709842" cy="3196725"/>
          </a:xfrm>
          <a:prstGeom prst="rect">
            <a:avLst/>
          </a:prstGeom>
          <a:ln w="12700">
            <a:miter lim="400000"/>
          </a:ln>
        </p:spPr>
      </p:pic>
      <p:pic>
        <p:nvPicPr>
          <p:cNvPr id="253" name="Skjermbilde 2020-06-23 kl. 11.11.40.png" descr="Skjermbilde 2020-06-23 kl. 11.11.4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55064" y="2999409"/>
            <a:ext cx="5793272" cy="3196725"/>
          </a:xfrm>
          <a:prstGeom prst="rect">
            <a:avLst/>
          </a:prstGeom>
          <a:ln w="12700">
            <a:miter lim="400000"/>
          </a:ln>
        </p:spPr>
      </p:pic>
      <p:pic>
        <p:nvPicPr>
          <p:cNvPr id="254" name="Skjermbilde 2020-06-23 kl. 11.15.14.png" descr="Skjermbilde 2020-06-23 kl. 11.15.14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60081" y="2999409"/>
            <a:ext cx="6140867" cy="3196725"/>
          </a:xfrm>
          <a:prstGeom prst="rect">
            <a:avLst/>
          </a:prstGeom>
          <a:ln w="12700">
            <a:miter lim="400000"/>
          </a:ln>
        </p:spPr>
      </p:pic>
      <p:pic>
        <p:nvPicPr>
          <p:cNvPr id="255" name="Skjermbilde 2020-06-23 kl. 11.16.21.png" descr="Skjermbilde 2020-06-23 kl. 11.16.21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4102" y="2944038"/>
            <a:ext cx="5735196" cy="3307466"/>
          </a:xfrm>
          <a:prstGeom prst="rect">
            <a:avLst/>
          </a:prstGeom>
          <a:ln w="12700">
            <a:miter lim="400000"/>
          </a:ln>
        </p:spPr>
      </p:pic>
      <p:pic>
        <p:nvPicPr>
          <p:cNvPr id="256" name="Skjermbilde 2020-06-23 kl. 11.17.47.png" descr="Skjermbilde 2020-06-23 kl. 11.17.47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82262" y="2847778"/>
            <a:ext cx="5730236" cy="3410444"/>
          </a:xfrm>
          <a:prstGeom prst="rect">
            <a:avLst/>
          </a:prstGeom>
          <a:ln w="12700">
            <a:miter lim="400000"/>
          </a:ln>
        </p:spPr>
      </p:pic>
      <p:pic>
        <p:nvPicPr>
          <p:cNvPr id="257" name="Skjermbilde 2020-06-23 kl. 11.19.41.png" descr="Skjermbilde 2020-06-23 kl. 11.19.41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33630" y="2906057"/>
            <a:ext cx="5827499" cy="3383429"/>
          </a:xfrm>
          <a:prstGeom prst="rect">
            <a:avLst/>
          </a:prstGeom>
          <a:ln w="12700">
            <a:miter lim="400000"/>
          </a:ln>
        </p:spPr>
      </p:pic>
      <p:pic>
        <p:nvPicPr>
          <p:cNvPr id="258" name="Skjermbilde 2020-06-23 kl. 11.20.23.png" descr="Skjermbilde 2020-06-23 kl. 11.20.23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33630" y="2861285"/>
            <a:ext cx="5827500" cy="3383430"/>
          </a:xfrm>
          <a:prstGeom prst="rect">
            <a:avLst/>
          </a:prstGeom>
          <a:ln w="12700">
            <a:miter lim="400000"/>
          </a:ln>
        </p:spPr>
      </p:pic>
      <p:pic>
        <p:nvPicPr>
          <p:cNvPr id="259" name="Skjermbilde 2020-06-23 kl. 11.21.16.png" descr="Skjermbilde 2020-06-23 kl. 11.21.16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198737" y="2814682"/>
            <a:ext cx="5505926" cy="3196724"/>
          </a:xfrm>
          <a:prstGeom prst="rect">
            <a:avLst/>
          </a:prstGeom>
          <a:ln w="12700">
            <a:miter lim="400000"/>
          </a:ln>
        </p:spPr>
      </p:pic>
      <p:pic>
        <p:nvPicPr>
          <p:cNvPr id="260" name="Skjermbilde 2020-06-23 kl. 11.22.07.png" descr="Skjermbilde 2020-06-23 kl. 11.22.07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794249" y="2741228"/>
            <a:ext cx="5988036" cy="34766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8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9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1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1" grpId="1" animBg="1" advAuto="0"/>
      <p:bldP spid="252" grpId="2" animBg="1" advAuto="0"/>
      <p:bldP spid="253" grpId="3" animBg="1" advAuto="0"/>
      <p:bldP spid="254" grpId="4" animBg="1" advAuto="0"/>
      <p:bldP spid="255" grpId="5" animBg="1" advAuto="0"/>
      <p:bldP spid="256" grpId="6" animBg="1" advAuto="0"/>
      <p:bldP spid="257" grpId="7" animBg="1" advAuto="0"/>
      <p:bldP spid="258" grpId="8" animBg="1" advAuto="0"/>
      <p:bldP spid="259" grpId="9" animBg="1" advAuto="0"/>
      <p:bldP spid="260" grpId="10" animBg="1" advAuto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Properties of depth-first search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Properties of depth-first search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3" name="Complete? No: fails in infinite-depth spaces, spaces with loops.…"/>
              <p:cNvSpPr txBox="1">
                <a:spLocks noGrp="1"/>
              </p:cNvSpPr>
              <p:nvPr>
                <p:ph type="body" idx="1"/>
              </p:nvPr>
            </p:nvSpPr>
            <p:spPr>
              <a:prstGeom prst="rect">
                <a:avLst/>
              </a:prstGeom>
            </p:spPr>
            <p:txBody>
              <a:bodyPr/>
              <a:lstStyle/>
              <a:p>
                <a:pPr marL="0" indent="0">
                  <a:buClrTx/>
                  <a:buSzTx/>
                  <a:buFontTx/>
                  <a:buNone/>
                </a:pPr>
                <a:r>
                  <a:rPr>
                    <a:solidFill>
                      <a:srgbClr val="683499"/>
                    </a:solidFill>
                  </a:rPr>
                  <a:t>Complete?</a:t>
                </a:r>
                <a:r>
                  <a:t> No: fails in infinite-depth spaces, spaces with loops.</a:t>
                </a:r>
              </a:p>
              <a:p>
                <a:pPr marL="0" lvl="2" indent="457200">
                  <a:buClrTx/>
                  <a:buSzTx/>
                  <a:buFontTx/>
                  <a:buNone/>
                </a:pPr>
                <a:r>
                  <a:t>Modify to avoid repeated states along path</a:t>
                </a:r>
              </a:p>
              <a:p>
                <a:pPr marL="0" lvl="2" indent="457200">
                  <a:buClrTx/>
                  <a:buSzTx/>
                  <a:buFontTx/>
                  <a:buNone/>
                </a:pPr>
                <a14:m>
                  <m:oMath xmlns:m="http://schemas.openxmlformats.org/officeDocument/2006/math">
                    <m:r>
                      <a:rPr sz="2850" i="1">
                        <a:solidFill>
                          <a:srgbClr val="081F5C"/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t> complete in finite spaces</a:t>
                </a:r>
              </a:p>
              <a:p>
                <a:pPr marL="0" indent="0">
                  <a:buClrTx/>
                  <a:buSzTx/>
                  <a:buFontTx/>
                  <a:buNone/>
                </a:pPr>
                <a:r>
                  <a:rPr>
                    <a:solidFill>
                      <a:srgbClr val="683499"/>
                    </a:solidFill>
                  </a:rPr>
                  <a:t>Time?</a:t>
                </a:r>
                <a:r>
                  <a:t> </a:t>
                </a:r>
                <a14:m>
                  <m:oMath xmlns:m="http://schemas.openxmlformats.org/officeDocument/2006/math">
                    <m:r>
                      <a:rPr sz="2500" i="1">
                        <a:solidFill>
                          <a:srgbClr val="673399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sz="2500" i="1">
                        <a:solidFill>
                          <a:srgbClr val="673399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sz="2500" i="1">
                            <a:solidFill>
                              <a:srgbClr val="673399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sz="2500" i="1">
                            <a:solidFill>
                              <a:srgbClr val="673399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sz="2500" i="1">
                            <a:solidFill>
                              <a:srgbClr val="673399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  <m:r>
                      <a:rPr sz="2500" i="1">
                        <a:solidFill>
                          <a:srgbClr val="673399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t>: terrible if </a:t>
                </a:r>
                <a:r>
                  <a:rPr i="1">
                    <a:solidFill>
                      <a:srgbClr val="683499"/>
                    </a:solidFill>
                  </a:rPr>
                  <a:t>m</a:t>
                </a:r>
                <a:r>
                  <a:t> is much larger than </a:t>
                </a:r>
                <a:r>
                  <a:rPr i="1">
                    <a:solidFill>
                      <a:srgbClr val="683499"/>
                    </a:solidFill>
                  </a:rPr>
                  <a:t>d</a:t>
                </a:r>
                <a:endParaRPr>
                  <a:solidFill>
                    <a:srgbClr val="683499"/>
                  </a:solidFill>
                </a:endParaRPr>
              </a:p>
              <a:p>
                <a:pPr marL="0" lvl="2" indent="457200">
                  <a:buClrTx/>
                  <a:buSzTx/>
                  <a:buFontTx/>
                  <a:buNone/>
                </a:pPr>
                <a:r>
                  <a:t>but if solutions are dense, may be much faster than breadth-first</a:t>
                </a:r>
              </a:p>
              <a:p>
                <a:pPr marL="0" indent="0">
                  <a:buClrTx/>
                  <a:buSzTx/>
                  <a:buFontTx/>
                  <a:buNone/>
                </a:pPr>
                <a:r>
                  <a:rPr>
                    <a:solidFill>
                      <a:srgbClr val="683499"/>
                    </a:solidFill>
                  </a:rPr>
                  <a:t>Space? </a:t>
                </a:r>
                <a14:m>
                  <m:oMath xmlns:m="http://schemas.openxmlformats.org/officeDocument/2006/math">
                    <m:r>
                      <a:rPr sz="2450" i="1">
                        <a:solidFill>
                          <a:srgbClr val="673399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sz="2450" i="1">
                        <a:solidFill>
                          <a:srgbClr val="673399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sz="2450" i="1">
                        <a:solidFill>
                          <a:srgbClr val="673399"/>
                        </a:solidFill>
                        <a:latin typeface="Cambria Math" panose="02040503050406030204" pitchFamily="18" charset="0"/>
                      </a:rPr>
                      <m:t>𝑏𝑚</m:t>
                    </m:r>
                    <m:r>
                      <a:rPr sz="2450" i="1">
                        <a:solidFill>
                          <a:srgbClr val="673399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t>, I.e., linear space!</a:t>
                </a:r>
              </a:p>
              <a:p>
                <a:pPr marL="0" indent="0">
                  <a:buClrTx/>
                  <a:buSzTx/>
                  <a:buFontTx/>
                  <a:buNone/>
                </a:pPr>
                <a:r>
                  <a:rPr>
                    <a:solidFill>
                      <a:srgbClr val="683499"/>
                    </a:solidFill>
                  </a:rPr>
                  <a:t>Optimal?</a:t>
                </a:r>
                <a:r>
                  <a:t> No</a:t>
                </a:r>
              </a:p>
            </p:txBody>
          </p:sp>
        </mc:Choice>
        <mc:Fallback xmlns="">
          <p:sp>
            <p:nvSpPr>
              <p:cNvPr id="263" name="Complete? No: fails in infinite-depth spaces, spaces with loops.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prstGeom prst="rect">
                <a:avLst/>
              </a:prstGeom>
              <a:blipFill>
                <a:blip r:embed="rId2"/>
                <a:stretch>
                  <a:fillRect l="-5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4" name="Lysbildenummer"/>
          <p:cNvSpPr txBox="1">
            <a:spLocks noGrp="1"/>
          </p:cNvSpPr>
          <p:nvPr>
            <p:ph type="sldNum" sz="quarter" idx="2"/>
          </p:nvPr>
        </p:nvSpPr>
        <p:spPr>
          <a:xfrm>
            <a:off x="11717129" y="6402776"/>
            <a:ext cx="379193" cy="38605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23</a:t>
            </a:fld>
            <a:endParaRPr/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Depth-limited search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Depth-limited search</a:t>
            </a:r>
          </a:p>
        </p:txBody>
      </p:sp>
      <p:sp>
        <p:nvSpPr>
          <p:cNvPr id="267" name="= depth-first search with depth limit l,…"/>
          <p:cNvSpPr txBox="1">
            <a:spLocks noGrp="1"/>
          </p:cNvSpPr>
          <p:nvPr>
            <p:ph type="body" idx="1"/>
          </p:nvPr>
        </p:nvSpPr>
        <p:spPr>
          <a:xfrm>
            <a:off x="290286" y="823058"/>
            <a:ext cx="11611428" cy="4817295"/>
          </a:xfrm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FontTx/>
              <a:buNone/>
            </a:pPr>
            <a:r>
              <a:rPr dirty="0"/>
              <a:t>= depth-first search with depth limit </a:t>
            </a:r>
            <a:r>
              <a:rPr i="1" dirty="0">
                <a:solidFill>
                  <a:srgbClr val="683499"/>
                </a:solidFill>
              </a:rPr>
              <a:t>l</a:t>
            </a:r>
            <a:r>
              <a:rPr dirty="0"/>
              <a:t>,</a:t>
            </a:r>
            <a:endParaRPr i="1" dirty="0"/>
          </a:p>
          <a:p>
            <a:pPr marL="0" indent="0">
              <a:buClrTx/>
              <a:buSzTx/>
              <a:buFontTx/>
              <a:buNone/>
            </a:pPr>
            <a:r>
              <a:rPr dirty="0"/>
              <a:t>i.e., nodes at depth </a:t>
            </a:r>
            <a:r>
              <a:rPr i="1" dirty="0">
                <a:solidFill>
                  <a:srgbClr val="683499"/>
                </a:solidFill>
              </a:rPr>
              <a:t>l </a:t>
            </a:r>
            <a:r>
              <a:rPr dirty="0"/>
              <a:t>have no successors</a:t>
            </a:r>
          </a:p>
          <a:p>
            <a:pPr marL="0" indent="0">
              <a:buClrTx/>
              <a:buSzTx/>
              <a:buFontTx/>
              <a:buNone/>
            </a:pPr>
            <a:endParaRPr dirty="0"/>
          </a:p>
          <a:p>
            <a:pPr marL="0" indent="0">
              <a:buClrTx/>
              <a:buSzTx/>
              <a:buFontTx/>
              <a:buNone/>
              <a:defRPr b="1">
                <a:solidFill>
                  <a:srgbClr val="EA3322"/>
                </a:solidFill>
              </a:defRPr>
            </a:pPr>
            <a:r>
              <a:rPr dirty="0"/>
              <a:t>Recursive implementation:</a:t>
            </a:r>
          </a:p>
        </p:txBody>
      </p:sp>
      <p:sp>
        <p:nvSpPr>
          <p:cNvPr id="268" name="Lysbildenummer"/>
          <p:cNvSpPr txBox="1">
            <a:spLocks noGrp="1"/>
          </p:cNvSpPr>
          <p:nvPr>
            <p:ph type="sldNum" sz="quarter" idx="2"/>
          </p:nvPr>
        </p:nvSpPr>
        <p:spPr>
          <a:xfrm>
            <a:off x="11717129" y="6402776"/>
            <a:ext cx="379193" cy="38605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24</a:t>
            </a:fld>
            <a:endParaRPr/>
          </a:p>
        </p:txBody>
      </p:sp>
      <p:pic>
        <p:nvPicPr>
          <p:cNvPr id="269" name="Skjermbilde 2020-06-23 kl. 11.32.49.png" descr="Skjermbilde 2020-06-23 kl. 11.32.49.png"/>
          <p:cNvPicPr>
            <a:picLocks noChangeAspect="1"/>
          </p:cNvPicPr>
          <p:nvPr/>
        </p:nvPicPr>
        <p:blipFill>
          <a:blip r:embed="rId2"/>
          <a:srcRect l="524" t="1335" r="1062" b="1529"/>
          <a:stretch>
            <a:fillRect/>
          </a:stretch>
        </p:blipFill>
        <p:spPr>
          <a:xfrm>
            <a:off x="1532022" y="2496973"/>
            <a:ext cx="8322153" cy="37560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8" h="21600" extrusionOk="0">
                <a:moveTo>
                  <a:pt x="0" y="0"/>
                </a:moveTo>
                <a:lnTo>
                  <a:pt x="0" y="10800"/>
                </a:lnTo>
                <a:lnTo>
                  <a:pt x="0" y="21600"/>
                </a:lnTo>
                <a:lnTo>
                  <a:pt x="10795" y="21591"/>
                </a:lnTo>
                <a:lnTo>
                  <a:pt x="21592" y="21579"/>
                </a:lnTo>
                <a:lnTo>
                  <a:pt x="21597" y="10884"/>
                </a:lnTo>
                <a:cubicBezTo>
                  <a:pt x="21600" y="5003"/>
                  <a:pt x="21598" y="148"/>
                  <a:pt x="21592" y="96"/>
                </a:cubicBezTo>
                <a:lnTo>
                  <a:pt x="21582" y="0"/>
                </a:lnTo>
                <a:lnTo>
                  <a:pt x="10790" y="0"/>
                </a:lnTo>
                <a:lnTo>
                  <a:pt x="0" y="0"/>
                </a:lnTo>
                <a:close/>
              </a:path>
            </a:pathLst>
          </a:cu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Lysbildenummer"/>
          <p:cNvSpPr txBox="1">
            <a:spLocks noGrp="1"/>
          </p:cNvSpPr>
          <p:nvPr>
            <p:ph type="sldNum" sz="quarter" idx="2"/>
          </p:nvPr>
        </p:nvSpPr>
        <p:spPr>
          <a:xfrm>
            <a:off x="11717129" y="6402776"/>
            <a:ext cx="379193" cy="38605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25</a:t>
            </a:fld>
            <a:endParaRPr/>
          </a:p>
        </p:txBody>
      </p:sp>
      <p:sp>
        <p:nvSpPr>
          <p:cNvPr id="272" name="Iterative deepening search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Iterative deepening search</a:t>
            </a:r>
          </a:p>
        </p:txBody>
      </p:sp>
      <p:pic>
        <p:nvPicPr>
          <p:cNvPr id="273" name="Skjermbilde 2020-06-23 kl. 11.34.47.png" descr="Skjermbilde 2020-06-23 kl. 11.34.4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300" y="1816100"/>
            <a:ext cx="11455401" cy="3225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Lysbildenummer"/>
          <p:cNvSpPr txBox="1">
            <a:spLocks noGrp="1"/>
          </p:cNvSpPr>
          <p:nvPr>
            <p:ph type="sldNum" sz="quarter" idx="2"/>
          </p:nvPr>
        </p:nvSpPr>
        <p:spPr>
          <a:xfrm>
            <a:off x="11717129" y="6402776"/>
            <a:ext cx="379193" cy="38605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26</a:t>
            </a:fld>
            <a:endParaRPr/>
          </a:p>
        </p:txBody>
      </p:sp>
      <p:sp>
        <p:nvSpPr>
          <p:cNvPr id="276" name="Iterative deepening search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Iterative deepening search</a:t>
            </a:r>
          </a:p>
        </p:txBody>
      </p:sp>
      <p:pic>
        <p:nvPicPr>
          <p:cNvPr id="277" name="Skjermbilde 2020-06-23 kl. 11.35.37.png" descr="Skjermbilde 2020-06-23 kl. 11.35.3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122" y="963295"/>
            <a:ext cx="5031907" cy="736377"/>
          </a:xfrm>
          <a:prstGeom prst="rect">
            <a:avLst/>
          </a:prstGeom>
          <a:ln w="12700">
            <a:miter lim="400000"/>
          </a:ln>
        </p:spPr>
      </p:pic>
      <p:pic>
        <p:nvPicPr>
          <p:cNvPr id="278" name="Skjermbilde 2020-06-23 kl. 11.36.02.png" descr="Skjermbilde 2020-06-23 kl. 11.36.0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406" y="945118"/>
            <a:ext cx="11315594" cy="1031926"/>
          </a:xfrm>
          <a:prstGeom prst="rect">
            <a:avLst/>
          </a:prstGeom>
          <a:ln w="12700">
            <a:miter lim="400000"/>
          </a:ln>
        </p:spPr>
      </p:pic>
      <p:pic>
        <p:nvPicPr>
          <p:cNvPr id="279" name="Skjermbilde 2020-06-23 kl. 11.37.54.png" descr="Skjermbilde 2020-06-23 kl. 11.37.54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588" y="1063280"/>
            <a:ext cx="12192001" cy="2982131"/>
          </a:xfrm>
          <a:prstGeom prst="rect">
            <a:avLst/>
          </a:prstGeom>
          <a:ln w="12700">
            <a:miter lim="400000"/>
          </a:ln>
        </p:spPr>
      </p:pic>
      <p:pic>
        <p:nvPicPr>
          <p:cNvPr id="280" name="Skjermbilde 2020-06-23 kl. 11.38.12.png" descr="Skjermbilde 2020-06-23 kl. 11.38.12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3788" y="829332"/>
            <a:ext cx="11487173" cy="51993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8" grpId="1" animBg="1" advAuto="0"/>
      <p:bldP spid="279" grpId="2" animBg="1" advAuto="0"/>
      <p:bldP spid="280" grpId="3" animBg="1" advAuto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Properties of iterative deepening search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Properties of iterative deepening search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3" name="Complete? Yes…"/>
              <p:cNvSpPr txBox="1">
                <a:spLocks noGrp="1"/>
              </p:cNvSpPr>
              <p:nvPr>
                <p:ph type="body" idx="1"/>
              </p:nvPr>
            </p:nvSpPr>
            <p:spPr>
              <a:prstGeom prst="rect">
                <a:avLst/>
              </a:prstGeom>
            </p:spPr>
            <p:txBody>
              <a:bodyPr/>
              <a:lstStyle/>
              <a:p>
                <a:pPr marL="0" indent="0">
                  <a:buClrTx/>
                  <a:buSzTx/>
                  <a:buFontTx/>
                  <a:buNone/>
                </a:pPr>
                <a:r>
                  <a:rPr>
                    <a:solidFill>
                      <a:srgbClr val="AD5CFF"/>
                    </a:solidFill>
                  </a:rPr>
                  <a:t>Complete? </a:t>
                </a:r>
                <a:r>
                  <a:t>Yes</a:t>
                </a:r>
              </a:p>
              <a:p>
                <a:pPr marL="0" indent="0">
                  <a:buClrTx/>
                  <a:buSzTx/>
                  <a:buFontTx/>
                  <a:buNone/>
                </a:pPr>
                <a:r>
                  <a:rPr>
                    <a:solidFill>
                      <a:srgbClr val="AD5CFF"/>
                    </a:solidFill>
                  </a:rPr>
                  <a:t>Time?</a:t>
                </a:r>
                <a:r>
                  <a:t> </a:t>
                </a:r>
                <a14:m>
                  <m:oMath xmlns:m="http://schemas.openxmlformats.org/officeDocument/2006/math">
                    <m:r>
                      <a:rPr sz="2400" i="1">
                        <a:solidFill>
                          <a:srgbClr val="673399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sz="2400" i="1">
                        <a:solidFill>
                          <a:srgbClr val="673399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sz="2400" i="1">
                        <a:solidFill>
                          <a:srgbClr val="673399"/>
                        </a:solidFill>
                        <a:latin typeface="Cambria Math" panose="02040503050406030204" pitchFamily="18" charset="0"/>
                      </a:rPr>
                      <m:t>+1)</m:t>
                    </m:r>
                    <m:sSup>
                      <m:sSupPr>
                        <m:ctrlPr>
                          <a:rPr sz="2400" i="1">
                            <a:solidFill>
                              <a:srgbClr val="673399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sz="2400" i="1">
                            <a:solidFill>
                              <a:srgbClr val="673399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sz="2400" i="1">
                            <a:solidFill>
                              <a:srgbClr val="673399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r>
                      <a:rPr sz="2400" i="1">
                        <a:solidFill>
                          <a:srgbClr val="673399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sz="2400" i="1">
                        <a:solidFill>
                          <a:srgbClr val="673399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sSup>
                      <m:sSupPr>
                        <m:ctrlPr>
                          <a:rPr sz="2400" i="1">
                            <a:solidFill>
                              <a:srgbClr val="673399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sz="2400" i="1">
                            <a:solidFill>
                              <a:srgbClr val="673399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sz="2400" i="1">
                            <a:solidFill>
                              <a:srgbClr val="673399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sz="2400" i="1">
                        <a:solidFill>
                          <a:srgbClr val="673399"/>
                        </a:solidFill>
                        <a:latin typeface="Cambria Math" panose="02040503050406030204" pitchFamily="18" charset="0"/>
                      </a:rPr>
                      <m:t>+(</m:t>
                    </m:r>
                    <m:r>
                      <a:rPr sz="2400" i="1">
                        <a:solidFill>
                          <a:srgbClr val="673399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sz="2400" i="1">
                        <a:solidFill>
                          <a:srgbClr val="673399"/>
                        </a:solidFill>
                        <a:latin typeface="Cambria Math" panose="02040503050406030204" pitchFamily="18" charset="0"/>
                      </a:rPr>
                      <m:t>−1)</m:t>
                    </m:r>
                    <m:sSup>
                      <m:sSupPr>
                        <m:ctrlPr>
                          <a:rPr sz="2400" i="1">
                            <a:solidFill>
                              <a:srgbClr val="673399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sz="2400" i="1">
                            <a:solidFill>
                              <a:srgbClr val="673399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sz="2400" i="1">
                            <a:solidFill>
                              <a:srgbClr val="673399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sz="2400" i="1">
                        <a:solidFill>
                          <a:srgbClr val="673399"/>
                        </a:solidFill>
                        <a:latin typeface="Cambria Math" panose="02040503050406030204" pitchFamily="18" charset="0"/>
                      </a:rPr>
                      <m:t>+…+</m:t>
                    </m:r>
                    <m:sSup>
                      <m:sSupPr>
                        <m:ctrlPr>
                          <a:rPr sz="2400" i="1">
                            <a:solidFill>
                              <a:srgbClr val="673399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sz="2400" i="1">
                            <a:solidFill>
                              <a:srgbClr val="673399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sz="2400" i="1">
                            <a:solidFill>
                              <a:srgbClr val="673399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  <m:r>
                      <a:rPr sz="2400" i="1">
                        <a:solidFill>
                          <a:srgbClr val="673399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sz="2400" i="1">
                        <a:solidFill>
                          <a:srgbClr val="673399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sz="2400" i="1">
                        <a:solidFill>
                          <a:srgbClr val="673399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sz="2400" i="1">
                            <a:solidFill>
                              <a:srgbClr val="673399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sz="2400" i="1">
                            <a:solidFill>
                              <a:srgbClr val="673399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sz="2400" i="1">
                            <a:solidFill>
                              <a:srgbClr val="673399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  <m:r>
                      <a:rPr sz="2400" i="1">
                        <a:solidFill>
                          <a:srgbClr val="673399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/>
              </a:p>
              <a:p>
                <a:pPr marL="0" indent="0">
                  <a:buClrTx/>
                  <a:buSzTx/>
                  <a:buFontTx/>
                  <a:buNone/>
                </a:pPr>
                <a:r>
                  <a:rPr>
                    <a:solidFill>
                      <a:srgbClr val="AD5CFF"/>
                    </a:solidFill>
                  </a:rPr>
                  <a:t>Space?</a:t>
                </a:r>
                <a:r>
                  <a:t> </a:t>
                </a:r>
                <a14:m>
                  <m:oMath xmlns:m="http://schemas.openxmlformats.org/officeDocument/2006/math">
                    <m:r>
                      <a:rPr sz="2450" i="1">
                        <a:solidFill>
                          <a:srgbClr val="673399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sz="2450" i="1">
                        <a:solidFill>
                          <a:srgbClr val="673399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sz="2450" i="1">
                        <a:solidFill>
                          <a:srgbClr val="673399"/>
                        </a:solidFill>
                        <a:latin typeface="Cambria Math" panose="02040503050406030204" pitchFamily="18" charset="0"/>
                      </a:rPr>
                      <m:t>𝑏𝑑</m:t>
                    </m:r>
                    <m:r>
                      <a:rPr sz="2450" i="1">
                        <a:solidFill>
                          <a:srgbClr val="673399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/>
              </a:p>
              <a:p>
                <a:pPr marL="0" indent="0">
                  <a:buClrTx/>
                  <a:buSzTx/>
                  <a:buFontTx/>
                  <a:buNone/>
                </a:pPr>
                <a:r>
                  <a:rPr>
                    <a:solidFill>
                      <a:srgbClr val="AD5CFF"/>
                    </a:solidFill>
                  </a:rPr>
                  <a:t>Optimal?</a:t>
                </a:r>
                <a:r>
                  <a:t> Yes, if step cost = 1</a:t>
                </a:r>
              </a:p>
              <a:p>
                <a:pPr marL="0" lvl="2" indent="457200">
                  <a:buClrTx/>
                  <a:buSzTx/>
                  <a:buFontTx/>
                  <a:buNone/>
                </a:pPr>
                <a:r>
                  <a:t>Can be modified to explore uniform-cost tree</a:t>
                </a:r>
              </a:p>
              <a:p>
                <a:pPr marL="0" indent="0">
                  <a:buClrTx/>
                  <a:buSzTx/>
                  <a:buFontTx/>
                  <a:buNone/>
                </a:pPr>
                <a:r>
                  <a:t>Numerical comparison for </a:t>
                </a:r>
                <a:r>
                  <a:rPr i="1">
                    <a:solidFill>
                      <a:srgbClr val="683499"/>
                    </a:solidFill>
                  </a:rPr>
                  <a:t>b</a:t>
                </a:r>
                <a:r>
                  <a:rPr b="1" i="1">
                    <a:solidFill>
                      <a:srgbClr val="683499"/>
                    </a:solidFill>
                  </a:rPr>
                  <a:t> </a:t>
                </a:r>
                <a:r>
                  <a:rPr>
                    <a:solidFill>
                      <a:srgbClr val="683499"/>
                    </a:solidFill>
                  </a:rPr>
                  <a:t>= 10</a:t>
                </a:r>
                <a:r>
                  <a:t> and </a:t>
                </a:r>
                <a:r>
                  <a:rPr i="1">
                    <a:solidFill>
                      <a:srgbClr val="683499"/>
                    </a:solidFill>
                  </a:rPr>
                  <a:t>d </a:t>
                </a:r>
                <a:r>
                  <a:rPr>
                    <a:solidFill>
                      <a:srgbClr val="683499"/>
                    </a:solidFill>
                  </a:rPr>
                  <a:t>= 5</a:t>
                </a:r>
                <a:r>
                  <a:t>, solution as far right leaf:</a:t>
                </a:r>
              </a:p>
              <a:p>
                <a:pPr marL="0" lvl="2" indent="457200">
                  <a:buClrTx/>
                  <a:buSzTx/>
                  <a:buFontTx/>
                  <a:buNone/>
                  <a:defRPr i="1">
                    <a:solidFill>
                      <a:srgbClr val="683499"/>
                    </a:solidFill>
                  </a:defRPr>
                </a:pPr>
                <a:r>
                  <a:t>N</a:t>
                </a:r>
                <a:r>
                  <a:rPr i="0"/>
                  <a:t>(IDS) = 50 + 400 + 3.000 + 20.000 + 100.000 = 123.450</a:t>
                </a:r>
              </a:p>
              <a:p>
                <a:pPr marL="0" lvl="2" indent="457200">
                  <a:buClrTx/>
                  <a:buSzTx/>
                  <a:buFontTx/>
                  <a:buNone/>
                  <a:defRPr i="1">
                    <a:solidFill>
                      <a:srgbClr val="683499"/>
                    </a:solidFill>
                  </a:defRPr>
                </a:pPr>
                <a:r>
                  <a:t>N</a:t>
                </a:r>
                <a:r>
                  <a:rPr i="0"/>
                  <a:t>(BFS) = 10 + 100 +1.000 + 10.000 + 100.000 + 999.990 = 1.111.100</a:t>
                </a:r>
              </a:p>
              <a:p>
                <a:pPr marL="0" indent="0">
                  <a:buClrTx/>
                  <a:buSzTx/>
                  <a:buFontTx/>
                  <a:buNone/>
                  <a:defRPr i="1"/>
                </a:pPr>
                <a:endParaRPr i="0"/>
              </a:p>
              <a:p>
                <a:pPr marL="0" indent="0">
                  <a:buClrTx/>
                  <a:buSzTx/>
                  <a:buFontTx/>
                  <a:buNone/>
                  <a:defRPr i="1"/>
                </a:pPr>
                <a:r>
                  <a:rPr i="0"/>
                  <a:t>IDS does better because other nodes at depth </a:t>
                </a:r>
                <a:r>
                  <a:rPr>
                    <a:solidFill>
                      <a:srgbClr val="683499"/>
                    </a:solidFill>
                  </a:rPr>
                  <a:t>d</a:t>
                </a:r>
                <a:r>
                  <a:rPr i="0"/>
                  <a:t> are not expanded</a:t>
                </a:r>
              </a:p>
              <a:p>
                <a:pPr marL="0" indent="0">
                  <a:buClrTx/>
                  <a:buSzTx/>
                  <a:buFontTx/>
                  <a:buNone/>
                  <a:defRPr i="1"/>
                </a:pPr>
                <a:r>
                  <a:rPr i="0"/>
                  <a:t>BFS can be modified to apply goal test when a node is </a:t>
                </a:r>
                <a:r>
                  <a:rPr b="1" i="0">
                    <a:solidFill>
                      <a:srgbClr val="EA3322"/>
                    </a:solidFill>
                  </a:rPr>
                  <a:t>generated</a:t>
                </a:r>
              </a:p>
            </p:txBody>
          </p:sp>
        </mc:Choice>
        <mc:Fallback xmlns="">
          <p:sp>
            <p:nvSpPr>
              <p:cNvPr id="283" name="Complete? Yes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prstGeom prst="rect">
                <a:avLst/>
              </a:prstGeom>
              <a:blipFill>
                <a:blip r:embed="rId2"/>
                <a:stretch>
                  <a:fillRect l="-578" b="-36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4" name="Lysbildenummer"/>
          <p:cNvSpPr txBox="1">
            <a:spLocks noGrp="1"/>
          </p:cNvSpPr>
          <p:nvPr>
            <p:ph type="sldNum" sz="quarter" idx="2"/>
          </p:nvPr>
        </p:nvSpPr>
        <p:spPr>
          <a:xfrm>
            <a:off x="11717129" y="6402776"/>
            <a:ext cx="379193" cy="38605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27</a:t>
            </a:fld>
            <a:endParaRPr/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Lysbildenummer"/>
          <p:cNvSpPr txBox="1">
            <a:spLocks noGrp="1"/>
          </p:cNvSpPr>
          <p:nvPr>
            <p:ph type="sldNum" sz="quarter" idx="2"/>
          </p:nvPr>
        </p:nvSpPr>
        <p:spPr>
          <a:xfrm>
            <a:off x="11717129" y="6402776"/>
            <a:ext cx="379193" cy="38605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28</a:t>
            </a:fld>
            <a:endParaRPr/>
          </a:p>
        </p:txBody>
      </p:sp>
      <p:sp>
        <p:nvSpPr>
          <p:cNvPr id="287" name="Summary of algorithm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Summary of algorithms</a:t>
            </a:r>
          </a:p>
        </p:txBody>
      </p:sp>
      <p:graphicFrame>
        <p:nvGraphicFramePr>
          <p:cNvPr id="288" name="Tabell"/>
          <p:cNvGraphicFramePr/>
          <p:nvPr/>
        </p:nvGraphicFramePr>
        <p:xfrm>
          <a:off x="144123" y="896389"/>
          <a:ext cx="11903754" cy="3901755"/>
        </p:xfrm>
        <a:graphic>
          <a:graphicData uri="http://schemas.openxmlformats.org/drawingml/2006/table">
            <a:tbl>
              <a:tblPr firstRow="1" firstCol="1" bandRow="1">
                <a:tableStyleId>{4C3C2611-4C71-4FC5-86AE-919BDF0F9419}</a:tableStyleId>
              </a:tblPr>
              <a:tblGrid>
                <a:gridCol w="19839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839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839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8395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8395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98395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780351"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091F5C"/>
                          </a:solidFill>
                          <a:sym typeface="Arial"/>
                        </a:rPr>
                        <a:t>Criterion </a:t>
                      </a:r>
                    </a:p>
                  </a:txBody>
                  <a:tcPr marL="0" marR="0" marT="0" marB="0" horzOverflow="overflow">
                    <a:solidFill>
                      <a:schemeClr val="accent1">
                        <a:satOff val="-39285"/>
                        <a:lumOff val="1563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091F5C"/>
                          </a:solidFill>
                          <a:sym typeface="Arial"/>
                        </a:rPr>
                        <a:t>Breadth-first</a:t>
                      </a:r>
                    </a:p>
                  </a:txBody>
                  <a:tcPr marL="0" marR="0" marT="0" marB="0" horzOverflow="overflow">
                    <a:solidFill>
                      <a:schemeClr val="accent1">
                        <a:satOff val="-39285"/>
                        <a:lumOff val="1563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091F5C"/>
                          </a:solidFill>
                          <a:sym typeface="Arial"/>
                        </a:rPr>
                        <a:t>Uniform-Cost</a:t>
                      </a:r>
                    </a:p>
                  </a:txBody>
                  <a:tcPr marL="0" marR="0" marT="0" marB="0" horzOverflow="overflow">
                    <a:solidFill>
                      <a:schemeClr val="accent1">
                        <a:satOff val="-39285"/>
                        <a:lumOff val="1563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091F5C"/>
                          </a:solidFill>
                          <a:sym typeface="Arial"/>
                        </a:rPr>
                        <a:t>Depth-First</a:t>
                      </a:r>
                    </a:p>
                  </a:txBody>
                  <a:tcPr marL="0" marR="0" marT="0" marB="0" horzOverflow="overflow">
                    <a:solidFill>
                      <a:schemeClr val="accent1">
                        <a:satOff val="-39285"/>
                        <a:lumOff val="1563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091F5C"/>
                          </a:solidFill>
                          <a:sym typeface="Arial"/>
                        </a:rPr>
                        <a:t>Depth-Limited</a:t>
                      </a:r>
                    </a:p>
                  </a:txBody>
                  <a:tcPr marL="0" marR="0" marT="0" marB="0" horzOverflow="overflow">
                    <a:solidFill>
                      <a:schemeClr val="accent1">
                        <a:satOff val="-39285"/>
                        <a:lumOff val="1563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091F5C"/>
                          </a:solidFill>
                          <a:sym typeface="Arial"/>
                        </a:rPr>
                        <a:t>Iterative Deepening</a:t>
                      </a:r>
                    </a:p>
                  </a:txBody>
                  <a:tcPr marL="0" marR="0" marT="0" marB="0" horzOverflow="overflow">
                    <a:solidFill>
                      <a:schemeClr val="accent1">
                        <a:satOff val="-39285"/>
                        <a:lumOff val="15637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80351"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091F5C"/>
                          </a:solidFill>
                          <a:sym typeface="Arial"/>
                        </a:rPr>
                        <a:t>Complete?</a:t>
                      </a:r>
                    </a:p>
                  </a:txBody>
                  <a:tcPr marL="0" marR="0" marT="0" marB="0" horzOverflow="overflow">
                    <a:solidFill>
                      <a:schemeClr val="accent1">
                        <a:satOff val="-39285"/>
                        <a:lumOff val="1563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091F5C"/>
                          </a:solidFill>
                          <a:sym typeface="Arial"/>
                        </a:rPr>
                        <a:t>Yes*</a:t>
                      </a:r>
                    </a:p>
                  </a:txBody>
                  <a:tcPr marL="0" marR="0" marT="0" marB="0" horzOverflow="overflow"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091F5C"/>
                          </a:solidFill>
                          <a:sym typeface="Arial"/>
                        </a:rPr>
                        <a:t>Yes*</a:t>
                      </a:r>
                    </a:p>
                  </a:txBody>
                  <a:tcPr marL="0" marR="0" marT="0" marB="0" horzOverflow="overflow"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091F5C"/>
                          </a:solidFill>
                          <a:sym typeface="Arial"/>
                        </a:rPr>
                        <a:t>No</a:t>
                      </a:r>
                    </a:p>
                  </a:txBody>
                  <a:tcPr marL="0" marR="0" marT="0" marB="0" horzOverflow="overflow"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091F5C"/>
                          </a:solidFill>
                          <a:sym typeface="Arial"/>
                        </a:rPr>
                        <a:t>Yes, if </a:t>
                      </a:r>
                    </a:p>
                  </a:txBody>
                  <a:tcPr marL="0" marR="0" marT="0" marB="0" horzOverflow="overflow"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091F5C"/>
                          </a:solidFill>
                          <a:sym typeface="Arial"/>
                        </a:rPr>
                        <a:t>Yes</a:t>
                      </a:r>
                    </a:p>
                  </a:txBody>
                  <a:tcPr marL="0" marR="0" marT="0" marB="0" horzOverflow="overflow">
                    <a:solidFill>
                      <a:srgbClr val="CB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80351"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091F5C"/>
                          </a:solidFill>
                          <a:sym typeface="Arial"/>
                        </a:rPr>
                        <a:t>Time?</a:t>
                      </a:r>
                    </a:p>
                  </a:txBody>
                  <a:tcPr marL="0" marR="0" marT="0" marB="0" horzOverflow="overflow">
                    <a:solidFill>
                      <a:schemeClr val="accent1">
                        <a:satOff val="-39285"/>
                        <a:lumOff val="1563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91F5C"/>
                          </a:solidFill>
                          <a:sym typeface="Arial"/>
                        </a:defRPr>
                      </a:pPr>
                      <a:endParaRPr/>
                    </a:p>
                  </a:txBody>
                  <a:tcPr marL="0" marR="0" marT="0" marB="0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91F5C"/>
                          </a:solidFill>
                          <a:sym typeface="Arial"/>
                        </a:defRPr>
                      </a:pPr>
                      <a:endParaRPr/>
                    </a:p>
                  </a:txBody>
                  <a:tcPr marL="0" marR="0" marT="0" marB="0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91F5C"/>
                          </a:solidFill>
                          <a:sym typeface="Arial"/>
                        </a:defRPr>
                      </a:pPr>
                      <a:endParaRPr/>
                    </a:p>
                  </a:txBody>
                  <a:tcPr marL="0" marR="0" marT="0" marB="0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91F5C"/>
                          </a:solidFill>
                          <a:sym typeface="Arial"/>
                        </a:defRPr>
                      </a:pPr>
                      <a:endParaRPr/>
                    </a:p>
                  </a:txBody>
                  <a:tcPr marL="0" marR="0" marT="0" marB="0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91F5C"/>
                          </a:solidFill>
                          <a:sym typeface="Arial"/>
                        </a:defRPr>
                      </a:pPr>
                      <a:endParaRPr/>
                    </a:p>
                  </a:txBody>
                  <a:tcPr marL="0" marR="0" marT="0" marB="0" horzOverflow="overflow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80351"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091F5C"/>
                          </a:solidFill>
                          <a:sym typeface="Arial"/>
                        </a:rPr>
                        <a:t>Space?</a:t>
                      </a:r>
                    </a:p>
                  </a:txBody>
                  <a:tcPr marL="0" marR="0" marT="0" marB="0" horzOverflow="overflow">
                    <a:solidFill>
                      <a:schemeClr val="accent1">
                        <a:satOff val="-39285"/>
                        <a:lumOff val="1563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91F5C"/>
                          </a:solidFill>
                          <a:sym typeface="Arial"/>
                        </a:defRPr>
                      </a:pPr>
                      <a:endParaRPr/>
                    </a:p>
                  </a:txBody>
                  <a:tcPr marL="0" marR="0" marT="0" marB="0" horzOverflow="overflow"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91F5C"/>
                          </a:solidFill>
                          <a:sym typeface="Arial"/>
                        </a:defRPr>
                      </a:pPr>
                      <a:endParaRPr/>
                    </a:p>
                  </a:txBody>
                  <a:tcPr marL="0" marR="0" marT="0" marB="0" horzOverflow="overflow"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91F5C"/>
                          </a:solidFill>
                          <a:sym typeface="Arial"/>
                        </a:defRPr>
                      </a:pPr>
                      <a:endParaRPr/>
                    </a:p>
                  </a:txBody>
                  <a:tcPr marL="0" marR="0" marT="0" marB="0" horzOverflow="overflow"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91F5C"/>
                          </a:solidFill>
                          <a:sym typeface="Arial"/>
                        </a:defRPr>
                      </a:pPr>
                      <a:endParaRPr/>
                    </a:p>
                  </a:txBody>
                  <a:tcPr marL="0" marR="0" marT="0" marB="0" horzOverflow="overflow"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91F5C"/>
                          </a:solidFill>
                          <a:sym typeface="Arial"/>
                        </a:defRPr>
                      </a:pPr>
                      <a:endParaRPr/>
                    </a:p>
                  </a:txBody>
                  <a:tcPr marL="0" marR="0" marT="0" marB="0" horzOverflow="overflow">
                    <a:solidFill>
                      <a:srgbClr val="CB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80351"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091F5C"/>
                          </a:solidFill>
                          <a:sym typeface="Arial"/>
                        </a:rPr>
                        <a:t>Optimal?</a:t>
                      </a:r>
                    </a:p>
                  </a:txBody>
                  <a:tcPr marL="0" marR="0" marT="0" marB="0" horzOverflow="overflow">
                    <a:solidFill>
                      <a:schemeClr val="accent1">
                        <a:satOff val="-39285"/>
                        <a:lumOff val="1563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091F5C"/>
                          </a:solidFill>
                          <a:sym typeface="Arial"/>
                        </a:rPr>
                        <a:t>Yes*</a:t>
                      </a:r>
                    </a:p>
                  </a:txBody>
                  <a:tcPr marL="0" marR="0" marT="0" marB="0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091F5C"/>
                          </a:solidFill>
                          <a:sym typeface="Arial"/>
                        </a:rPr>
                        <a:t>Yes</a:t>
                      </a:r>
                    </a:p>
                  </a:txBody>
                  <a:tcPr marL="0" marR="0" marT="0" marB="0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091F5C"/>
                          </a:solidFill>
                          <a:sym typeface="Arial"/>
                        </a:rPr>
                        <a:t>No</a:t>
                      </a:r>
                    </a:p>
                  </a:txBody>
                  <a:tcPr marL="0" marR="0" marT="0" marB="0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091F5C"/>
                          </a:solidFill>
                          <a:sym typeface="Arial"/>
                        </a:rPr>
                        <a:t>No</a:t>
                      </a:r>
                    </a:p>
                  </a:txBody>
                  <a:tcPr marL="0" marR="0" marT="0" marB="0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091F5C"/>
                          </a:solidFill>
                          <a:sym typeface="Arial"/>
                        </a:rPr>
                        <a:t>Yes*</a:t>
                      </a:r>
                    </a:p>
                  </a:txBody>
                  <a:tcPr marL="0" marR="0" marT="0" marB="0" horzOverflow="overflow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89" name="Ligning"/>
              <p:cNvSpPr txBox="1"/>
              <p:nvPr/>
            </p:nvSpPr>
            <p:spPr>
              <a:xfrm>
                <a:off x="8869189" y="1750391"/>
                <a:ext cx="468342" cy="179909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1800" i="1">
                          <a:solidFill>
                            <a:srgbClr val="081F5C"/>
                          </a:solidFill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sz="1800" i="1">
                          <a:solidFill>
                            <a:srgbClr val="081F5C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r>
                        <a:rPr sz="1800" i="1">
                          <a:solidFill>
                            <a:srgbClr val="081F5C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>
                  <a:solidFill>
                    <a:srgbClr val="091F5C"/>
                  </a:solidFill>
                </a:endParaRPr>
              </a:p>
            </p:txBody>
          </p:sp>
        </mc:Choice>
        <mc:Fallback xmlns="">
          <p:sp>
            <p:nvSpPr>
              <p:cNvPr id="289" name="Ligning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9189" y="1750391"/>
                <a:ext cx="468342" cy="179909"/>
              </a:xfrm>
              <a:prstGeom prst="rect">
                <a:avLst/>
              </a:prstGeom>
              <a:blipFill>
                <a:blip r:embed="rId2"/>
                <a:stretch>
                  <a:fillRect l="-18182" r="-27273" b="-73333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0" name="Ligning"/>
              <p:cNvSpPr txBox="1"/>
              <p:nvPr/>
            </p:nvSpPr>
            <p:spPr>
              <a:xfrm>
                <a:off x="2752171" y="2676612"/>
                <a:ext cx="649921" cy="341312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sz="3100" i="1">
                              <a:solidFill>
                                <a:srgbClr val="081F5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3100" i="1">
                              <a:solidFill>
                                <a:srgbClr val="081F5C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sz="3100" i="1">
                              <a:solidFill>
                                <a:srgbClr val="081F5C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sz="3100" i="1">
                              <a:solidFill>
                                <a:srgbClr val="081F5C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</m:oMath>
                  </m:oMathPara>
                </a14:m>
                <a:endParaRPr sz="3100">
                  <a:solidFill>
                    <a:srgbClr val="091F5C"/>
                  </a:solidFill>
                </a:endParaRPr>
              </a:p>
            </p:txBody>
          </p:sp>
        </mc:Choice>
        <mc:Fallback xmlns="">
          <p:sp>
            <p:nvSpPr>
              <p:cNvPr id="290" name="Ligning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2171" y="2676612"/>
                <a:ext cx="649921" cy="341312"/>
              </a:xfrm>
              <a:prstGeom prst="rect">
                <a:avLst/>
              </a:prstGeom>
              <a:blipFill>
                <a:blip r:embed="rId3"/>
                <a:stretch>
                  <a:fillRect r="-19626" b="-16071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1" name="Ligning"/>
              <p:cNvSpPr txBox="1"/>
              <p:nvPr/>
            </p:nvSpPr>
            <p:spPr>
              <a:xfrm>
                <a:off x="2752171" y="3439074"/>
                <a:ext cx="649921" cy="341311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sz="3100" i="1">
                              <a:solidFill>
                                <a:srgbClr val="081F5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3100" i="1">
                              <a:solidFill>
                                <a:srgbClr val="081F5C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sz="3100" i="1">
                              <a:solidFill>
                                <a:srgbClr val="081F5C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sz="3100" i="1">
                              <a:solidFill>
                                <a:srgbClr val="081F5C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</m:oMath>
                  </m:oMathPara>
                </a14:m>
                <a:endParaRPr sz="3100">
                  <a:solidFill>
                    <a:srgbClr val="091F5C"/>
                  </a:solidFill>
                </a:endParaRPr>
              </a:p>
            </p:txBody>
          </p:sp>
        </mc:Choice>
        <mc:Fallback xmlns="">
          <p:sp>
            <p:nvSpPr>
              <p:cNvPr id="291" name="Ligning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2171" y="3439074"/>
                <a:ext cx="649921" cy="341311"/>
              </a:xfrm>
              <a:prstGeom prst="rect">
                <a:avLst/>
              </a:prstGeom>
              <a:blipFill>
                <a:blip r:embed="rId4"/>
                <a:stretch>
                  <a:fillRect r="-19626" b="-16071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2" name="Ligning"/>
              <p:cNvSpPr txBox="1"/>
              <p:nvPr/>
            </p:nvSpPr>
            <p:spPr>
              <a:xfrm>
                <a:off x="4636812" y="2677591"/>
                <a:ext cx="898141" cy="339354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sz="3100" i="1">
                              <a:solidFill>
                                <a:srgbClr val="081F5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3100" i="1">
                              <a:solidFill>
                                <a:srgbClr val="081F5C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sz="3100" i="1">
                              <a:solidFill>
                                <a:srgbClr val="081F5C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sz="3100" i="1">
                              <a:solidFill>
                                <a:srgbClr val="081F5C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sz="3100" i="1">
                              <a:solidFill>
                                <a:srgbClr val="081F5C"/>
                              </a:solidFill>
                              <a:latin typeface="Cambria Math" panose="02040503050406030204" pitchFamily="18" charset="0"/>
                            </a:rPr>
                            <m:t>∗/</m:t>
                          </m:r>
                          <m:r>
                            <a:rPr sz="3100" i="1">
                              <a:solidFill>
                                <a:srgbClr val="081F5C"/>
                              </a:solidFill>
                              <a:latin typeface="Cambria Math" panose="02040503050406030204" pitchFamily="18" charset="0"/>
                            </a:rPr>
                            <m:t>𝜖</m:t>
                          </m:r>
                          <m:r>
                            <a:rPr sz="3100" i="1">
                              <a:solidFill>
                                <a:srgbClr val="081F5C"/>
                              </a:solidFill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</m:oMath>
                  </m:oMathPara>
                </a14:m>
                <a:endParaRPr sz="3100">
                  <a:solidFill>
                    <a:srgbClr val="091F5C"/>
                  </a:solidFill>
                </a:endParaRPr>
              </a:p>
            </p:txBody>
          </p:sp>
        </mc:Choice>
        <mc:Fallback xmlns="">
          <p:sp>
            <p:nvSpPr>
              <p:cNvPr id="292" name="Ligning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6812" y="2677591"/>
                <a:ext cx="898141" cy="339354"/>
              </a:xfrm>
              <a:prstGeom prst="rect">
                <a:avLst/>
              </a:prstGeom>
              <a:blipFill>
                <a:blip r:embed="rId5"/>
                <a:stretch>
                  <a:fillRect r="-13605" b="-19643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3" name="Ligning"/>
              <p:cNvSpPr txBox="1"/>
              <p:nvPr/>
            </p:nvSpPr>
            <p:spPr>
              <a:xfrm>
                <a:off x="4636812" y="3440052"/>
                <a:ext cx="898141" cy="339355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sz="3100" i="1">
                              <a:solidFill>
                                <a:srgbClr val="081F5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3100" i="1">
                              <a:solidFill>
                                <a:srgbClr val="081F5C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sz="3100" i="1">
                              <a:solidFill>
                                <a:srgbClr val="081F5C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sz="3100" i="1">
                              <a:solidFill>
                                <a:srgbClr val="081F5C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sz="3100" i="1">
                              <a:solidFill>
                                <a:srgbClr val="081F5C"/>
                              </a:solidFill>
                              <a:latin typeface="Cambria Math" panose="02040503050406030204" pitchFamily="18" charset="0"/>
                            </a:rPr>
                            <m:t>∗/</m:t>
                          </m:r>
                          <m:r>
                            <a:rPr sz="3100" i="1">
                              <a:solidFill>
                                <a:srgbClr val="081F5C"/>
                              </a:solidFill>
                              <a:latin typeface="Cambria Math" panose="02040503050406030204" pitchFamily="18" charset="0"/>
                            </a:rPr>
                            <m:t>𝜖</m:t>
                          </m:r>
                          <m:r>
                            <a:rPr sz="3100" i="1">
                              <a:solidFill>
                                <a:srgbClr val="081F5C"/>
                              </a:solidFill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</m:oMath>
                  </m:oMathPara>
                </a14:m>
                <a:endParaRPr sz="3100">
                  <a:solidFill>
                    <a:srgbClr val="091F5C"/>
                  </a:solidFill>
                </a:endParaRPr>
              </a:p>
            </p:txBody>
          </p:sp>
        </mc:Choice>
        <mc:Fallback xmlns="">
          <p:sp>
            <p:nvSpPr>
              <p:cNvPr id="293" name="Ligning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6812" y="3440052"/>
                <a:ext cx="898141" cy="339355"/>
              </a:xfrm>
              <a:prstGeom prst="rect">
                <a:avLst/>
              </a:prstGeom>
              <a:blipFill>
                <a:blip r:embed="rId6"/>
                <a:stretch>
                  <a:fillRect r="-13605" b="-19643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4" name="Ligning"/>
              <p:cNvSpPr txBox="1"/>
              <p:nvPr/>
            </p:nvSpPr>
            <p:spPr>
              <a:xfrm>
                <a:off x="6769673" y="2688365"/>
                <a:ext cx="470711" cy="317806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sz="3600" i="1">
                              <a:solidFill>
                                <a:srgbClr val="081F5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3600" i="1">
                              <a:solidFill>
                                <a:srgbClr val="081F5C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sz="3600" i="1">
                              <a:solidFill>
                                <a:srgbClr val="081F5C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</m:sSup>
                    </m:oMath>
                  </m:oMathPara>
                </a14:m>
                <a:endParaRPr sz="3600">
                  <a:solidFill>
                    <a:srgbClr val="091F5C"/>
                  </a:solidFill>
                </a:endParaRPr>
              </a:p>
            </p:txBody>
          </p:sp>
        </mc:Choice>
        <mc:Fallback xmlns="">
          <p:sp>
            <p:nvSpPr>
              <p:cNvPr id="294" name="Ligning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9673" y="2688365"/>
                <a:ext cx="470711" cy="317806"/>
              </a:xfrm>
              <a:prstGeom prst="rect">
                <a:avLst/>
              </a:prstGeom>
              <a:blipFill>
                <a:blip r:embed="rId7"/>
                <a:stretch>
                  <a:fillRect r="-20779" b="-42308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5" name="Ligning"/>
              <p:cNvSpPr txBox="1"/>
              <p:nvPr/>
            </p:nvSpPr>
            <p:spPr>
              <a:xfrm>
                <a:off x="8913877" y="2589514"/>
                <a:ext cx="378966" cy="451412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sz="4100" i="1">
                              <a:solidFill>
                                <a:srgbClr val="081F5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4100" i="1">
                              <a:solidFill>
                                <a:srgbClr val="081F5C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sz="4100" i="1">
                              <a:solidFill>
                                <a:srgbClr val="081F5C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</m:oMath>
                  </m:oMathPara>
                </a14:m>
                <a:endParaRPr sz="4100">
                  <a:solidFill>
                    <a:srgbClr val="091F5C"/>
                  </a:solidFill>
                </a:endParaRPr>
              </a:p>
            </p:txBody>
          </p:sp>
        </mc:Choice>
        <mc:Fallback xmlns="">
          <p:sp>
            <p:nvSpPr>
              <p:cNvPr id="295" name="Ligning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3877" y="2589514"/>
                <a:ext cx="378966" cy="451412"/>
              </a:xfrm>
              <a:prstGeom prst="rect">
                <a:avLst/>
              </a:prstGeom>
              <a:blipFill>
                <a:blip r:embed="rId8"/>
                <a:stretch>
                  <a:fillRect r="-12903" b="-16216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6" name="Ligning"/>
              <p:cNvSpPr txBox="1"/>
              <p:nvPr/>
            </p:nvSpPr>
            <p:spPr>
              <a:xfrm>
                <a:off x="10966336" y="2665602"/>
                <a:ext cx="378817" cy="363332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sz="3300" i="1">
                              <a:solidFill>
                                <a:srgbClr val="081F5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3300" i="1">
                              <a:solidFill>
                                <a:srgbClr val="081F5C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sz="3300" i="1">
                              <a:solidFill>
                                <a:srgbClr val="081F5C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</m:oMath>
                  </m:oMathPara>
                </a14:m>
                <a:endParaRPr sz="3300">
                  <a:solidFill>
                    <a:srgbClr val="091F5C"/>
                  </a:solidFill>
                </a:endParaRPr>
              </a:p>
            </p:txBody>
          </p:sp>
        </mc:Choice>
        <mc:Fallback xmlns="">
          <p:sp>
            <p:nvSpPr>
              <p:cNvPr id="296" name="Ligning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6336" y="2665602"/>
                <a:ext cx="378817" cy="363332"/>
              </a:xfrm>
              <a:prstGeom prst="rect">
                <a:avLst/>
              </a:prstGeom>
              <a:blipFill>
                <a:blip r:embed="rId9"/>
                <a:stretch>
                  <a:fillRect r="-14516" b="-15000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7" name="Ligning"/>
              <p:cNvSpPr txBox="1"/>
              <p:nvPr/>
            </p:nvSpPr>
            <p:spPr>
              <a:xfrm>
                <a:off x="6769673" y="3446439"/>
                <a:ext cx="555422" cy="326582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3700" i="1">
                          <a:solidFill>
                            <a:srgbClr val="081F5C"/>
                          </a:solidFill>
                          <a:latin typeface="Cambria Math" panose="02040503050406030204" pitchFamily="18" charset="0"/>
                        </a:rPr>
                        <m:t>𝑏𝑚</m:t>
                      </m:r>
                    </m:oMath>
                  </m:oMathPara>
                </a14:m>
                <a:endParaRPr sz="3700">
                  <a:solidFill>
                    <a:srgbClr val="091F5C"/>
                  </a:solidFill>
                </a:endParaRPr>
              </a:p>
            </p:txBody>
          </p:sp>
        </mc:Choice>
        <mc:Fallback xmlns="">
          <p:sp>
            <p:nvSpPr>
              <p:cNvPr id="297" name="Ligning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9673" y="3446439"/>
                <a:ext cx="555422" cy="326582"/>
              </a:xfrm>
              <a:prstGeom prst="rect">
                <a:avLst/>
              </a:prstGeom>
              <a:blipFill>
                <a:blip r:embed="rId10"/>
                <a:stretch>
                  <a:fillRect r="-16484" b="-40741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8" name="Ligning"/>
              <p:cNvSpPr txBox="1"/>
              <p:nvPr/>
            </p:nvSpPr>
            <p:spPr>
              <a:xfrm>
                <a:off x="8915888" y="3437613"/>
                <a:ext cx="374944" cy="344234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3900" i="1">
                          <a:solidFill>
                            <a:srgbClr val="081F5C"/>
                          </a:solidFill>
                          <a:latin typeface="Cambria Math" panose="02040503050406030204" pitchFamily="18" charset="0"/>
                        </a:rPr>
                        <m:t>𝑏𝑙</m:t>
                      </m:r>
                    </m:oMath>
                  </m:oMathPara>
                </a14:m>
                <a:endParaRPr sz="3900">
                  <a:solidFill>
                    <a:srgbClr val="091F5C"/>
                  </a:solidFill>
                </a:endParaRPr>
              </a:p>
            </p:txBody>
          </p:sp>
        </mc:Choice>
        <mc:Fallback xmlns="">
          <p:sp>
            <p:nvSpPr>
              <p:cNvPr id="298" name="Ligning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5888" y="3437613"/>
                <a:ext cx="374944" cy="344234"/>
              </a:xfrm>
              <a:prstGeom prst="rect">
                <a:avLst/>
              </a:prstGeom>
              <a:blipFill>
                <a:blip r:embed="rId11"/>
                <a:stretch>
                  <a:fillRect r="-9836" b="-42857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9" name="Ligning"/>
              <p:cNvSpPr txBox="1"/>
              <p:nvPr/>
            </p:nvSpPr>
            <p:spPr>
              <a:xfrm>
                <a:off x="10881625" y="3445969"/>
                <a:ext cx="472250" cy="327521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3700" i="1">
                          <a:solidFill>
                            <a:srgbClr val="081F5C"/>
                          </a:solidFill>
                          <a:latin typeface="Cambria Math" panose="02040503050406030204" pitchFamily="18" charset="0"/>
                        </a:rPr>
                        <m:t>𝑏𝑑</m:t>
                      </m:r>
                    </m:oMath>
                  </m:oMathPara>
                </a14:m>
                <a:endParaRPr sz="3700">
                  <a:solidFill>
                    <a:srgbClr val="091F5C"/>
                  </a:solidFill>
                </a:endParaRPr>
              </a:p>
            </p:txBody>
          </p:sp>
        </mc:Choice>
        <mc:Fallback xmlns="">
          <p:sp>
            <p:nvSpPr>
              <p:cNvPr id="299" name="Ligning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81625" y="3445969"/>
                <a:ext cx="472250" cy="327521"/>
              </a:xfrm>
              <a:prstGeom prst="rect">
                <a:avLst/>
              </a:prstGeom>
              <a:blipFill>
                <a:blip r:embed="rId12"/>
                <a:stretch>
                  <a:fillRect r="-8974" b="-40741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Repeated stat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Repeated states</a:t>
            </a:r>
          </a:p>
        </p:txBody>
      </p:sp>
      <p:sp>
        <p:nvSpPr>
          <p:cNvPr id="302" name="Failure to detect  repeated states can turn a linear problem into an exceptional one!"/>
          <p:cNvSpPr txBox="1">
            <a:spLocks noGrp="1"/>
          </p:cNvSpPr>
          <p:nvPr>
            <p:ph type="body" sz="quarter" idx="1"/>
          </p:nvPr>
        </p:nvSpPr>
        <p:spPr>
          <a:xfrm>
            <a:off x="290286" y="1355073"/>
            <a:ext cx="11611428" cy="629031"/>
          </a:xfrm>
          <a:prstGeom prst="rect">
            <a:avLst/>
          </a:prstGeom>
        </p:spPr>
        <p:txBody>
          <a:bodyPr/>
          <a:lstStyle>
            <a:lvl1pPr marL="0" indent="0">
              <a:buClrTx/>
              <a:buSzTx/>
              <a:buFontTx/>
              <a:buNone/>
            </a:lvl1pPr>
          </a:lstStyle>
          <a:p>
            <a:r>
              <a:t>Failure to detect  repeated states can turn a linear problem into an exceptional one!</a:t>
            </a:r>
          </a:p>
        </p:txBody>
      </p:sp>
      <p:sp>
        <p:nvSpPr>
          <p:cNvPr id="303" name="Lysbildenummer"/>
          <p:cNvSpPr txBox="1">
            <a:spLocks noGrp="1"/>
          </p:cNvSpPr>
          <p:nvPr>
            <p:ph type="sldNum" sz="quarter" idx="2"/>
          </p:nvPr>
        </p:nvSpPr>
        <p:spPr>
          <a:xfrm>
            <a:off x="11717129" y="6402776"/>
            <a:ext cx="379193" cy="38605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29</a:t>
            </a:fld>
            <a:endParaRPr/>
          </a:p>
        </p:txBody>
      </p:sp>
      <p:pic>
        <p:nvPicPr>
          <p:cNvPr id="304" name="Skjermbilde 2020-06-23 kl. 12.45.15.png" descr="Skjermbilde 2020-06-23 kl. 12.45.1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1784349"/>
            <a:ext cx="8382001" cy="32893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roblem-solving agen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Problem-solving agents</a:t>
            </a:r>
          </a:p>
        </p:txBody>
      </p:sp>
      <p:sp>
        <p:nvSpPr>
          <p:cNvPr id="154" name="Restricted form of general agent:"/>
          <p:cNvSpPr txBox="1">
            <a:spLocks noGrp="1"/>
          </p:cNvSpPr>
          <p:nvPr>
            <p:ph type="body" sz="quarter" idx="1"/>
          </p:nvPr>
        </p:nvSpPr>
        <p:spPr>
          <a:xfrm>
            <a:off x="290286" y="774233"/>
            <a:ext cx="11611428" cy="560261"/>
          </a:xfrm>
          <a:prstGeom prst="rect">
            <a:avLst/>
          </a:prstGeom>
        </p:spPr>
        <p:txBody>
          <a:bodyPr/>
          <a:lstStyle>
            <a:lvl1pPr marL="0" indent="0">
              <a:buClrTx/>
              <a:buSzTx/>
              <a:buFontTx/>
              <a:buNone/>
            </a:lvl1pPr>
          </a:lstStyle>
          <a:p>
            <a:r>
              <a:t>Restricted form of general agent:</a:t>
            </a:r>
          </a:p>
        </p:txBody>
      </p:sp>
      <p:sp>
        <p:nvSpPr>
          <p:cNvPr id="155" name="Lysbilde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</a:t>
            </a:fld>
            <a:endParaRPr/>
          </a:p>
        </p:txBody>
      </p:sp>
      <p:pic>
        <p:nvPicPr>
          <p:cNvPr id="156" name="Skjermbilde 2020-06-08 kl. 12.16.26.png" descr="Skjermbilde 2020-06-08 kl. 12.16.2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868" y="1188721"/>
            <a:ext cx="7779534" cy="4035576"/>
          </a:xfrm>
          <a:prstGeom prst="rect">
            <a:avLst/>
          </a:prstGeom>
          <a:ln w="12700">
            <a:miter lim="400000"/>
          </a:ln>
        </p:spPr>
      </p:pic>
      <p:sp>
        <p:nvSpPr>
          <p:cNvPr id="157" name="Note: this is offline problem solving; solution executed “eyes closed”…"/>
          <p:cNvSpPr txBox="1"/>
          <p:nvPr/>
        </p:nvSpPr>
        <p:spPr>
          <a:xfrm>
            <a:off x="290286" y="5252477"/>
            <a:ext cx="11611428" cy="9633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normAutofit/>
          </a:bodyPr>
          <a:lstStyle/>
          <a:p>
            <a:pPr>
              <a:lnSpc>
                <a:spcPct val="115000"/>
              </a:lnSpc>
              <a:spcBef>
                <a:spcPts val="600"/>
              </a:spcBef>
              <a:defRPr sz="2000">
                <a:solidFill>
                  <a:srgbClr val="091F5C"/>
                </a:solidFill>
              </a:defRPr>
            </a:pPr>
            <a:r>
              <a:t>Note: this is offline problem solving; solution executed “eyes closed”</a:t>
            </a:r>
          </a:p>
          <a:p>
            <a:pPr>
              <a:lnSpc>
                <a:spcPct val="115000"/>
              </a:lnSpc>
              <a:spcBef>
                <a:spcPts val="600"/>
              </a:spcBef>
              <a:defRPr sz="2000">
                <a:solidFill>
                  <a:srgbClr val="091F5C"/>
                </a:solidFill>
              </a:defRPr>
            </a:pPr>
            <a:r>
              <a:t>Online problem solving involves acting without complete knowledge.</a:t>
            </a:r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Lysbildenummer"/>
          <p:cNvSpPr txBox="1">
            <a:spLocks noGrp="1"/>
          </p:cNvSpPr>
          <p:nvPr>
            <p:ph type="sldNum" sz="quarter" idx="2"/>
          </p:nvPr>
        </p:nvSpPr>
        <p:spPr>
          <a:xfrm>
            <a:off x="11717129" y="6402776"/>
            <a:ext cx="379193" cy="38605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30</a:t>
            </a:fld>
            <a:endParaRPr/>
          </a:p>
        </p:txBody>
      </p:sp>
      <p:sp>
        <p:nvSpPr>
          <p:cNvPr id="307" name="Graph search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Graph search</a:t>
            </a:r>
          </a:p>
        </p:txBody>
      </p:sp>
      <p:pic>
        <p:nvPicPr>
          <p:cNvPr id="308" name="Skjermbilde 2020-06-23 kl. 12.46.41.png" descr="Skjermbilde 2020-06-23 kl. 12.46.4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099" y="850899"/>
            <a:ext cx="11353801" cy="5156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ummar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Summary</a:t>
            </a:r>
          </a:p>
        </p:txBody>
      </p:sp>
      <p:sp>
        <p:nvSpPr>
          <p:cNvPr id="311" name="Problem formulation usually requires abstracting away real-world details define a state space that can feasibly be explored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FontTx/>
              <a:buNone/>
            </a:pPr>
            <a:r>
              <a:t>Problem formulation usually requires abstracting away real-world details define a state space that can feasibly be explored</a:t>
            </a:r>
          </a:p>
          <a:p>
            <a:pPr marL="0" indent="0">
              <a:buClrTx/>
              <a:buSzTx/>
              <a:buFontTx/>
              <a:buNone/>
            </a:pPr>
            <a:endParaRPr/>
          </a:p>
          <a:p>
            <a:pPr marL="0" indent="0">
              <a:buClrTx/>
              <a:buSzTx/>
              <a:buFontTx/>
              <a:buNone/>
            </a:pPr>
            <a:r>
              <a:t>Variety of uninformed search strategies</a:t>
            </a:r>
          </a:p>
          <a:p>
            <a:pPr marL="0" indent="0">
              <a:buClrTx/>
              <a:buSzTx/>
              <a:buFontTx/>
              <a:buNone/>
            </a:pPr>
            <a:endParaRPr/>
          </a:p>
          <a:p>
            <a:pPr marL="0" indent="0">
              <a:buClrTx/>
              <a:buSzTx/>
              <a:buFontTx/>
              <a:buNone/>
            </a:pPr>
            <a:r>
              <a:t>Iterative deepening search uses only linear space and not much more time than other uniformed algorithms</a:t>
            </a:r>
          </a:p>
          <a:p>
            <a:pPr marL="0" indent="0">
              <a:buClrTx/>
              <a:buSzTx/>
              <a:buFontTx/>
              <a:buNone/>
            </a:pPr>
            <a:endParaRPr/>
          </a:p>
          <a:p>
            <a:pPr marL="0" indent="0">
              <a:buClrTx/>
              <a:buSzTx/>
              <a:buFontTx/>
              <a:buNone/>
            </a:pPr>
            <a:r>
              <a:t>Graph search can be exponentially more efficient than tree search</a:t>
            </a:r>
          </a:p>
        </p:txBody>
      </p:sp>
      <p:sp>
        <p:nvSpPr>
          <p:cNvPr id="312" name="Lysbildenummer"/>
          <p:cNvSpPr txBox="1">
            <a:spLocks noGrp="1"/>
          </p:cNvSpPr>
          <p:nvPr>
            <p:ph type="sldNum" sz="quarter" idx="2"/>
          </p:nvPr>
        </p:nvSpPr>
        <p:spPr>
          <a:xfrm>
            <a:off x="11717129" y="6402776"/>
            <a:ext cx="379193" cy="38605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31</a:t>
            </a:fld>
            <a:endParaRPr/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Example: Romania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Example: Romania</a:t>
            </a:r>
          </a:p>
        </p:txBody>
      </p:sp>
      <p:sp>
        <p:nvSpPr>
          <p:cNvPr id="160" name="On holiday in Romania; currently in Arad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FontTx/>
              <a:buNone/>
            </a:pPr>
            <a:r>
              <a:t>On holiday in Romania; currently in Arad.</a:t>
            </a:r>
          </a:p>
          <a:p>
            <a:pPr marL="0" indent="0">
              <a:buClrTx/>
              <a:buSzTx/>
              <a:buFontTx/>
              <a:buNone/>
            </a:pPr>
            <a:r>
              <a:t>Flight leaves tomorrow from Bucharest</a:t>
            </a:r>
          </a:p>
          <a:p>
            <a:pPr marL="0" indent="0">
              <a:buClrTx/>
              <a:buSzTx/>
              <a:buFontTx/>
              <a:buNone/>
            </a:pPr>
            <a:endParaRPr/>
          </a:p>
          <a:p>
            <a:pPr marL="0" indent="0">
              <a:buClrTx/>
              <a:buSzTx/>
              <a:buFontTx/>
              <a:buNone/>
              <a:defRPr>
                <a:solidFill>
                  <a:srgbClr val="1E4A10"/>
                </a:solidFill>
              </a:defRPr>
            </a:pPr>
            <a:r>
              <a:t>Formulate goal:</a:t>
            </a:r>
          </a:p>
          <a:p>
            <a:pPr marL="0" lvl="1" indent="228600">
              <a:buClrTx/>
              <a:buSzTx/>
              <a:buFontTx/>
              <a:buNone/>
            </a:pPr>
            <a:r>
              <a:t>Be in Bucharest</a:t>
            </a:r>
          </a:p>
          <a:p>
            <a:pPr marL="0" indent="0">
              <a:buClrTx/>
              <a:buSzTx/>
              <a:buFontTx/>
              <a:buNone/>
              <a:defRPr>
                <a:solidFill>
                  <a:srgbClr val="1E4A10"/>
                </a:solidFill>
              </a:defRPr>
            </a:pPr>
            <a:r>
              <a:t>Formulate problem:</a:t>
            </a:r>
          </a:p>
          <a:p>
            <a:pPr marL="0" lvl="1" indent="228600">
              <a:buClrTx/>
              <a:buSzTx/>
              <a:buFontTx/>
              <a:buNone/>
            </a:pPr>
            <a:r>
              <a:t>States: various cities</a:t>
            </a:r>
          </a:p>
          <a:p>
            <a:pPr marL="0" lvl="1" indent="228600">
              <a:buClrTx/>
              <a:buSzTx/>
              <a:buFontTx/>
              <a:buNone/>
            </a:pPr>
            <a:r>
              <a:t>Actions: drive between cities</a:t>
            </a:r>
          </a:p>
          <a:p>
            <a:pPr marL="0" lvl="1" indent="228600">
              <a:buClrTx/>
              <a:buSzTx/>
              <a:buFontTx/>
              <a:buNone/>
              <a:defRPr>
                <a:solidFill>
                  <a:srgbClr val="1E4A10"/>
                </a:solidFill>
              </a:defRPr>
            </a:pPr>
            <a:endParaRPr/>
          </a:p>
          <a:p>
            <a:pPr marL="0" indent="0">
              <a:buClrTx/>
              <a:buSzTx/>
              <a:buFontTx/>
              <a:buNone/>
              <a:defRPr>
                <a:solidFill>
                  <a:srgbClr val="1E4A10"/>
                </a:solidFill>
              </a:defRPr>
            </a:pPr>
            <a:r>
              <a:t>Find solution:</a:t>
            </a:r>
          </a:p>
          <a:p>
            <a:pPr marL="0" lvl="1" indent="228600">
              <a:buClrTx/>
              <a:buSzTx/>
              <a:buFontTx/>
              <a:buNone/>
            </a:pPr>
            <a:r>
              <a:t>Sequence of cities, e.g., Arad, Sibiu, Fagaras, Bucharest.</a:t>
            </a:r>
          </a:p>
        </p:txBody>
      </p:sp>
      <p:sp>
        <p:nvSpPr>
          <p:cNvPr id="161" name="Lysbilde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</a:t>
            </a:fld>
            <a:endParaRPr/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Lysbilde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</a:t>
            </a:fld>
            <a:endParaRPr/>
          </a:p>
        </p:txBody>
      </p:sp>
      <p:sp>
        <p:nvSpPr>
          <p:cNvPr id="164" name="Example: Romania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Example: Romania</a:t>
            </a:r>
          </a:p>
        </p:txBody>
      </p:sp>
      <p:pic>
        <p:nvPicPr>
          <p:cNvPr id="165" name="Skjermbilde 2020-06-09 kl. 15.12.03.png" descr="Skjermbilde 2020-06-09 kl. 15.12.0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97" y="770425"/>
            <a:ext cx="9143806" cy="53171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roblem typ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Problem types</a:t>
            </a:r>
          </a:p>
        </p:txBody>
      </p:sp>
      <p:sp>
        <p:nvSpPr>
          <p:cNvPr id="168" name="Deterministic, fully observable   single-state problem…"/>
          <p:cNvSpPr txBox="1">
            <a:spLocks noGrp="1"/>
          </p:cNvSpPr>
          <p:nvPr>
            <p:ph type="body" idx="1"/>
          </p:nvPr>
        </p:nvSpPr>
        <p:spPr>
          <a:xfrm>
            <a:off x="290286" y="906070"/>
            <a:ext cx="11611428" cy="5266297"/>
          </a:xfrm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FontTx/>
              <a:buNone/>
            </a:pPr>
            <a:r>
              <a:rPr>
                <a:solidFill>
                  <a:srgbClr val="1E4A10"/>
                </a:solidFill>
              </a:rPr>
              <a:t>Deterministic, fully observable</a:t>
            </a:r>
            <a:r>
              <a:t>  </a:t>
            </a:r>
            <a:r>
              <a:rPr>
                <a:solidFill>
                  <a:srgbClr val="1245CF"/>
                </a:solidFill>
              </a:rPr>
              <a:t>single-state problem</a:t>
            </a:r>
          </a:p>
          <a:p>
            <a:pPr marL="0" lvl="1" indent="228600">
              <a:buClrTx/>
              <a:buSzTx/>
              <a:buFontTx/>
              <a:buNone/>
            </a:pPr>
            <a:r>
              <a:t>Agent knows exactly which state it will be in; solution is a sequence</a:t>
            </a:r>
          </a:p>
          <a:p>
            <a:pPr marL="0" indent="0">
              <a:buClrTx/>
              <a:buSzTx/>
              <a:buFontTx/>
              <a:buNone/>
            </a:pPr>
            <a:endParaRPr/>
          </a:p>
          <a:p>
            <a:pPr marL="0" indent="0">
              <a:buClrTx/>
              <a:buSzTx/>
              <a:buFontTx/>
              <a:buNone/>
            </a:pPr>
            <a:r>
              <a:rPr>
                <a:solidFill>
                  <a:srgbClr val="1E4A10"/>
                </a:solidFill>
              </a:rPr>
              <a:t>Non-observable</a:t>
            </a:r>
            <a:r>
              <a:t>  </a:t>
            </a:r>
            <a:r>
              <a:rPr>
                <a:solidFill>
                  <a:srgbClr val="1245CF"/>
                </a:solidFill>
              </a:rPr>
              <a:t>conformant problem</a:t>
            </a:r>
          </a:p>
          <a:p>
            <a:pPr marL="0" lvl="1" indent="228600">
              <a:buClrTx/>
              <a:buSzTx/>
              <a:buFontTx/>
              <a:buNone/>
            </a:pPr>
            <a:r>
              <a:t>Agent may have no idea where it is; solution (if any) is a sequence</a:t>
            </a:r>
          </a:p>
          <a:p>
            <a:pPr marL="0" indent="0">
              <a:buClrTx/>
              <a:buSzTx/>
              <a:buFontTx/>
              <a:buNone/>
            </a:pPr>
            <a:endParaRPr/>
          </a:p>
          <a:p>
            <a:pPr marL="0" indent="0">
              <a:buClrTx/>
              <a:buSzTx/>
              <a:buFontTx/>
              <a:buNone/>
            </a:pPr>
            <a:r>
              <a:rPr>
                <a:solidFill>
                  <a:srgbClr val="1E4A10"/>
                </a:solidFill>
              </a:rPr>
              <a:t>Nondeterministic </a:t>
            </a:r>
            <a:r>
              <a:t>and / or </a:t>
            </a:r>
            <a:r>
              <a:rPr>
                <a:solidFill>
                  <a:srgbClr val="1E4A10"/>
                </a:solidFill>
              </a:rPr>
              <a:t>partially observable</a:t>
            </a:r>
            <a:r>
              <a:t>  </a:t>
            </a:r>
            <a:r>
              <a:rPr>
                <a:solidFill>
                  <a:srgbClr val="1245CF"/>
                </a:solidFill>
              </a:rPr>
              <a:t>contingency problem</a:t>
            </a:r>
          </a:p>
          <a:p>
            <a:pPr marL="0" lvl="1" indent="228600">
              <a:buClrTx/>
              <a:buSzTx/>
              <a:buFontTx/>
              <a:buNone/>
            </a:pPr>
            <a:r>
              <a:t>Percepts provide </a:t>
            </a:r>
            <a:r>
              <a:rPr>
                <a:solidFill>
                  <a:srgbClr val="EA3322"/>
                </a:solidFill>
              </a:rPr>
              <a:t>new</a:t>
            </a:r>
            <a:r>
              <a:t> information about current state</a:t>
            </a:r>
          </a:p>
          <a:p>
            <a:pPr marL="0" lvl="1" indent="228600">
              <a:buClrTx/>
              <a:buSzTx/>
              <a:buFontTx/>
              <a:buNone/>
            </a:pPr>
            <a:r>
              <a:t>Solution is a </a:t>
            </a:r>
            <a:r>
              <a:rPr>
                <a:solidFill>
                  <a:srgbClr val="1245CF"/>
                </a:solidFill>
              </a:rPr>
              <a:t>contingent plan </a:t>
            </a:r>
            <a:r>
              <a:t>or a </a:t>
            </a:r>
            <a:r>
              <a:rPr>
                <a:solidFill>
                  <a:srgbClr val="1245CF"/>
                </a:solidFill>
              </a:rPr>
              <a:t>policy</a:t>
            </a:r>
          </a:p>
          <a:p>
            <a:pPr marL="0" lvl="1" indent="228600">
              <a:buClrTx/>
              <a:buSzTx/>
              <a:buFontTx/>
              <a:buNone/>
            </a:pPr>
            <a:r>
              <a:t>Often </a:t>
            </a:r>
            <a:r>
              <a:rPr>
                <a:solidFill>
                  <a:srgbClr val="EA3322"/>
                </a:solidFill>
              </a:rPr>
              <a:t>interleave</a:t>
            </a:r>
            <a:r>
              <a:t> search, execution</a:t>
            </a:r>
          </a:p>
          <a:p>
            <a:pPr marL="0" indent="0">
              <a:buClrTx/>
              <a:buSzTx/>
              <a:buFontTx/>
              <a:buNone/>
            </a:pPr>
            <a:endParaRPr/>
          </a:p>
          <a:p>
            <a:pPr marL="0" indent="0">
              <a:buClrTx/>
              <a:buSzTx/>
              <a:buFontTx/>
              <a:buNone/>
            </a:pPr>
            <a:r>
              <a:rPr>
                <a:solidFill>
                  <a:srgbClr val="1E4A10"/>
                </a:solidFill>
              </a:rPr>
              <a:t>Unknown state space</a:t>
            </a:r>
            <a:r>
              <a:t>  </a:t>
            </a:r>
            <a:r>
              <a:rPr>
                <a:solidFill>
                  <a:srgbClr val="1245CF"/>
                </a:solidFill>
              </a:rPr>
              <a:t>exploration</a:t>
            </a:r>
            <a:r>
              <a:t> (“online”)</a:t>
            </a:r>
          </a:p>
        </p:txBody>
      </p:sp>
      <p:pic>
        <p:nvPicPr>
          <p:cNvPr id="169" name="U+21E8.gif" descr="U+21E8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286" y="906070"/>
            <a:ext cx="317501" cy="177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0" name="U+21E8.gif" descr="U+21E8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286" y="906070"/>
            <a:ext cx="317501" cy="177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1" name="U+21E8.gif" descr="U+21E8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286" y="906070"/>
            <a:ext cx="317501" cy="177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2" name="U+21E8.gif" descr="U+21E8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286" y="906070"/>
            <a:ext cx="317501" cy="177801"/>
          </a:xfrm>
          <a:prstGeom prst="rect">
            <a:avLst/>
          </a:prstGeom>
          <a:ln w="12700">
            <a:miter lim="400000"/>
          </a:ln>
        </p:spPr>
      </p:pic>
      <p:sp>
        <p:nvSpPr>
          <p:cNvPr id="173" name="Lysbilde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6</a:t>
            </a:fld>
            <a:endParaRPr/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Dobbeltklikk he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76" name="Single-state, start #5. Solution?…"/>
          <p:cNvSpPr txBox="1">
            <a:spLocks noGrp="1"/>
          </p:cNvSpPr>
          <p:nvPr>
            <p:ph type="body" idx="1"/>
          </p:nvPr>
        </p:nvSpPr>
        <p:spPr>
          <a:xfrm>
            <a:off x="290286" y="1061996"/>
            <a:ext cx="11611428" cy="5483663"/>
          </a:xfrm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FontTx/>
              <a:buNone/>
            </a:pPr>
            <a:r>
              <a:rPr>
                <a:solidFill>
                  <a:srgbClr val="1E4A10"/>
                </a:solidFill>
              </a:rPr>
              <a:t>Single-state</a:t>
            </a:r>
            <a:r>
              <a:t>, start #5. </a:t>
            </a:r>
            <a:r>
              <a:rPr>
                <a:solidFill>
                  <a:srgbClr val="AB58FF"/>
                </a:solidFill>
              </a:rPr>
              <a:t>Solution?</a:t>
            </a:r>
            <a:endParaRPr>
              <a:solidFill>
                <a:srgbClr val="683499"/>
              </a:solidFill>
            </a:endParaRPr>
          </a:p>
          <a:p>
            <a:pPr marL="0" indent="0">
              <a:buClrTx/>
              <a:buSzTx/>
              <a:buFontTx/>
              <a:buNone/>
              <a:defRPr>
                <a:solidFill>
                  <a:srgbClr val="683499"/>
                </a:solidFill>
              </a:defRPr>
            </a:pPr>
            <a:r>
              <a:t>[</a:t>
            </a:r>
            <a:r>
              <a:rPr i="1"/>
              <a:t>Right</a:t>
            </a:r>
            <a:r>
              <a:t>, </a:t>
            </a:r>
            <a:r>
              <a:rPr i="1"/>
              <a:t>Suck</a:t>
            </a:r>
            <a:r>
              <a:t>]</a:t>
            </a:r>
          </a:p>
          <a:p>
            <a:pPr marL="0" indent="0">
              <a:buClrTx/>
              <a:buSzTx/>
              <a:buFontTx/>
              <a:buNone/>
            </a:pPr>
            <a:endParaRPr/>
          </a:p>
          <a:p>
            <a:pPr marL="0" indent="0">
              <a:buClrTx/>
              <a:buSzTx/>
              <a:buFontTx/>
              <a:buNone/>
            </a:pPr>
            <a:r>
              <a:rPr>
                <a:solidFill>
                  <a:srgbClr val="1E4A10"/>
                </a:solidFill>
              </a:rPr>
              <a:t>Conformant</a:t>
            </a:r>
            <a:r>
              <a:t>, start in </a:t>
            </a:r>
            <a:r>
              <a:rPr>
                <a:solidFill>
                  <a:srgbClr val="683499"/>
                </a:solidFill>
              </a:rPr>
              <a:t>{1, 2, 3, 4, 5, 6, 7, 8}</a:t>
            </a:r>
          </a:p>
          <a:p>
            <a:pPr marL="0" indent="0">
              <a:buClrTx/>
              <a:buSzTx/>
              <a:buFontTx/>
              <a:buNone/>
            </a:pPr>
            <a:r>
              <a:t>e.g., </a:t>
            </a:r>
            <a:r>
              <a:rPr i="1">
                <a:solidFill>
                  <a:srgbClr val="683499"/>
                </a:solidFill>
              </a:rPr>
              <a:t>Right</a:t>
            </a:r>
            <a:r>
              <a:rPr i="1"/>
              <a:t> </a:t>
            </a:r>
            <a:r>
              <a:t>goes to </a:t>
            </a:r>
            <a:r>
              <a:rPr>
                <a:solidFill>
                  <a:srgbClr val="683499"/>
                </a:solidFill>
              </a:rPr>
              <a:t>{2,4,6,8}</a:t>
            </a:r>
            <a:r>
              <a:t>. </a:t>
            </a:r>
            <a:r>
              <a:rPr>
                <a:solidFill>
                  <a:srgbClr val="AB58FF"/>
                </a:solidFill>
              </a:rPr>
              <a:t>Solution?</a:t>
            </a:r>
          </a:p>
          <a:p>
            <a:pPr marL="0" indent="0">
              <a:buClrTx/>
              <a:buSzTx/>
              <a:buFontTx/>
              <a:buNone/>
            </a:pPr>
            <a:r>
              <a:t>[</a:t>
            </a:r>
            <a:r>
              <a:rPr i="1"/>
              <a:t>Right</a:t>
            </a:r>
            <a:r>
              <a:t>, </a:t>
            </a:r>
            <a:r>
              <a:rPr i="1"/>
              <a:t>Suck</a:t>
            </a:r>
            <a:r>
              <a:t>, </a:t>
            </a:r>
            <a:r>
              <a:rPr i="1"/>
              <a:t>Left</a:t>
            </a:r>
            <a:r>
              <a:t>, </a:t>
            </a:r>
            <a:r>
              <a:rPr i="1"/>
              <a:t>Suck</a:t>
            </a:r>
            <a:r>
              <a:t>]</a:t>
            </a:r>
          </a:p>
          <a:p>
            <a:pPr marL="0" indent="0">
              <a:buClrTx/>
              <a:buSzTx/>
              <a:buFontTx/>
              <a:buNone/>
            </a:pPr>
            <a:endParaRPr/>
          </a:p>
          <a:p>
            <a:pPr marL="0" indent="0">
              <a:buClrTx/>
              <a:buSzTx/>
              <a:buFontTx/>
              <a:buNone/>
            </a:pPr>
            <a:r>
              <a:rPr>
                <a:solidFill>
                  <a:srgbClr val="1E4A10"/>
                </a:solidFill>
              </a:rPr>
              <a:t>Contingency</a:t>
            </a:r>
            <a:r>
              <a:t>, start in #5</a:t>
            </a:r>
          </a:p>
          <a:p>
            <a:pPr marL="0" indent="0">
              <a:buClrTx/>
              <a:buSzTx/>
              <a:buFontTx/>
              <a:buNone/>
            </a:pPr>
            <a:r>
              <a:t>Murphy's Law: </a:t>
            </a:r>
            <a:r>
              <a:rPr i="1"/>
              <a:t>Suck</a:t>
            </a:r>
            <a:r>
              <a:t> can dirty a clean carpet</a:t>
            </a:r>
          </a:p>
          <a:p>
            <a:pPr marL="0" indent="0">
              <a:buClrTx/>
              <a:buSzTx/>
              <a:buFontTx/>
              <a:buNone/>
            </a:pPr>
            <a:r>
              <a:t>Local sensing: dirt, location only.</a:t>
            </a:r>
          </a:p>
          <a:p>
            <a:pPr marL="0" indent="0">
              <a:buClrTx/>
              <a:buSzTx/>
              <a:buFontTx/>
              <a:buNone/>
              <a:defRPr>
                <a:solidFill>
                  <a:srgbClr val="AB58FF"/>
                </a:solidFill>
              </a:defRPr>
            </a:pPr>
            <a:r>
              <a:t>Solution?</a:t>
            </a:r>
          </a:p>
          <a:p>
            <a:pPr marL="0" indent="0">
              <a:buClrTx/>
              <a:buSzTx/>
              <a:buFontTx/>
              <a:buNone/>
              <a:defRPr>
                <a:solidFill>
                  <a:srgbClr val="683499"/>
                </a:solidFill>
              </a:defRPr>
            </a:pPr>
            <a:r>
              <a:t>[</a:t>
            </a:r>
            <a:r>
              <a:rPr i="1"/>
              <a:t>Right</a:t>
            </a:r>
            <a:r>
              <a:t>, </a:t>
            </a:r>
            <a:r>
              <a:rPr b="1">
                <a:solidFill>
                  <a:srgbClr val="091F5C"/>
                </a:solidFill>
              </a:rPr>
              <a:t>if</a:t>
            </a:r>
            <a:r>
              <a:t> </a:t>
            </a:r>
            <a:r>
              <a:rPr i="1"/>
              <a:t>dirt</a:t>
            </a:r>
            <a:r>
              <a:t> </a:t>
            </a:r>
            <a:r>
              <a:rPr b="1">
                <a:solidFill>
                  <a:srgbClr val="091F5C"/>
                </a:solidFill>
              </a:rPr>
              <a:t>then</a:t>
            </a:r>
            <a:r>
              <a:t> </a:t>
            </a:r>
            <a:r>
              <a:rPr i="1"/>
              <a:t>Suck</a:t>
            </a:r>
            <a:r>
              <a:t>]</a:t>
            </a:r>
          </a:p>
        </p:txBody>
      </p:sp>
      <p:sp>
        <p:nvSpPr>
          <p:cNvPr id="177" name="Lysbilde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7</a:t>
            </a:fld>
            <a:endParaRPr/>
          </a:p>
        </p:txBody>
      </p:sp>
      <p:pic>
        <p:nvPicPr>
          <p:cNvPr id="178" name="Skjermbilde 2020-06-09 kl. 15.20.53.png" descr="Skjermbilde 2020-06-09 kl. 15.20.5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5339" y="1676400"/>
            <a:ext cx="4635501" cy="3505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ingle-state problem formul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Single-state problem formulation</a:t>
            </a:r>
          </a:p>
        </p:txBody>
      </p:sp>
      <p:sp>
        <p:nvSpPr>
          <p:cNvPr id="181" name="A problem is defined by four items:…"/>
          <p:cNvSpPr txBox="1">
            <a:spLocks noGrp="1"/>
          </p:cNvSpPr>
          <p:nvPr>
            <p:ph type="body" idx="1"/>
          </p:nvPr>
        </p:nvSpPr>
        <p:spPr>
          <a:xfrm>
            <a:off x="290286" y="781512"/>
            <a:ext cx="11611428" cy="5937932"/>
          </a:xfrm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FontTx/>
              <a:buNone/>
            </a:pPr>
            <a:r>
              <a:t>A </a:t>
            </a:r>
            <a:r>
              <a:rPr>
                <a:solidFill>
                  <a:srgbClr val="1245CF"/>
                </a:solidFill>
              </a:rPr>
              <a:t>problem</a:t>
            </a:r>
            <a:r>
              <a:t> is defined by four items:</a:t>
            </a:r>
          </a:p>
          <a:p>
            <a:pPr marL="0" indent="0">
              <a:buClrTx/>
              <a:buSzTx/>
              <a:buFontTx/>
              <a:buNone/>
            </a:pPr>
            <a:r>
              <a:rPr>
                <a:solidFill>
                  <a:srgbClr val="1245CF"/>
                </a:solidFill>
              </a:rPr>
              <a:t>Initial state</a:t>
            </a:r>
            <a:r>
              <a:t> e.g., “at Arad”</a:t>
            </a:r>
          </a:p>
          <a:p>
            <a:pPr marL="0" indent="0">
              <a:buClrTx/>
              <a:buSzTx/>
              <a:buFontTx/>
              <a:buNone/>
            </a:pPr>
            <a:r>
              <a:rPr>
                <a:solidFill>
                  <a:srgbClr val="1245CF"/>
                </a:solidFill>
              </a:rPr>
              <a:t>Successor function</a:t>
            </a:r>
            <a:r>
              <a:t> </a:t>
            </a:r>
            <a:r>
              <a:rPr i="1">
                <a:solidFill>
                  <a:srgbClr val="683499"/>
                </a:solidFill>
              </a:rPr>
              <a:t>S(x)</a:t>
            </a:r>
            <a:r>
              <a:rPr>
                <a:solidFill>
                  <a:srgbClr val="683499"/>
                </a:solidFill>
              </a:rPr>
              <a:t> </a:t>
            </a:r>
            <a:r>
              <a:t>= set of action-state pairs</a:t>
            </a:r>
            <a:br/>
            <a:r>
              <a:t>        e.g., </a:t>
            </a:r>
            <a:r>
              <a:rPr i="1">
                <a:solidFill>
                  <a:srgbClr val="683499"/>
                </a:solidFill>
              </a:rPr>
              <a:t>S(Arad) </a:t>
            </a:r>
            <a:r>
              <a:rPr>
                <a:solidFill>
                  <a:srgbClr val="683499"/>
                </a:solidFill>
              </a:rPr>
              <a:t>= {⟨ </a:t>
            </a:r>
            <a:r>
              <a:rPr i="1">
                <a:solidFill>
                  <a:srgbClr val="683499"/>
                </a:solidFill>
              </a:rPr>
              <a:t>Arad</a:t>
            </a:r>
            <a:r>
              <a:rPr>
                <a:solidFill>
                  <a:srgbClr val="683499"/>
                </a:solidFill>
              </a:rPr>
              <a:t> → </a:t>
            </a:r>
            <a:r>
              <a:rPr i="1">
                <a:solidFill>
                  <a:srgbClr val="683499"/>
                </a:solidFill>
              </a:rPr>
              <a:t>Zerind, Zerind</a:t>
            </a:r>
            <a:r>
              <a:rPr>
                <a:solidFill>
                  <a:srgbClr val="683499"/>
                </a:solidFill>
              </a:rPr>
              <a:t>⟩,…}</a:t>
            </a:r>
          </a:p>
          <a:p>
            <a:pPr marL="0" indent="0">
              <a:buClrTx/>
              <a:buSzTx/>
              <a:buFontTx/>
              <a:buNone/>
            </a:pPr>
            <a:r>
              <a:rPr>
                <a:solidFill>
                  <a:srgbClr val="1245CF"/>
                </a:solidFill>
              </a:rPr>
              <a:t>Goal test,</a:t>
            </a:r>
            <a:r>
              <a:t> can be</a:t>
            </a:r>
          </a:p>
          <a:p>
            <a:pPr marL="0" lvl="1" indent="228600">
              <a:buClrTx/>
              <a:buSzTx/>
              <a:buFontTx/>
              <a:buNone/>
            </a:pPr>
            <a:r>
              <a:rPr>
                <a:solidFill>
                  <a:srgbClr val="1E4A10"/>
                </a:solidFill>
              </a:rPr>
              <a:t>Explicit</a:t>
            </a:r>
            <a:r>
              <a:t>, e.g., </a:t>
            </a:r>
            <a:r>
              <a:rPr i="1">
                <a:solidFill>
                  <a:srgbClr val="683499"/>
                </a:solidFill>
              </a:rPr>
              <a:t>x =</a:t>
            </a:r>
            <a:r>
              <a:t> “at Bucharest”</a:t>
            </a:r>
          </a:p>
          <a:p>
            <a:pPr marL="0" lvl="1" indent="228600">
              <a:buClrTx/>
              <a:buSzTx/>
              <a:buFontTx/>
              <a:buNone/>
            </a:pPr>
            <a:r>
              <a:rPr>
                <a:solidFill>
                  <a:srgbClr val="1E4A10"/>
                </a:solidFill>
              </a:rPr>
              <a:t>Implicit, </a:t>
            </a:r>
            <a:r>
              <a:t>e.g., </a:t>
            </a:r>
            <a:r>
              <a:rPr i="1">
                <a:solidFill>
                  <a:srgbClr val="683499"/>
                </a:solidFill>
              </a:rPr>
              <a:t>NoDirt(x)</a:t>
            </a:r>
          </a:p>
          <a:p>
            <a:pPr marL="0" lvl="1" indent="228600">
              <a:buClrTx/>
              <a:buSzTx/>
              <a:buFontTx/>
              <a:buNone/>
            </a:pPr>
            <a:endParaRPr i="1">
              <a:solidFill>
                <a:srgbClr val="683499"/>
              </a:solidFill>
            </a:endParaRPr>
          </a:p>
          <a:p>
            <a:pPr marL="0" indent="0">
              <a:buClrTx/>
              <a:buSzTx/>
              <a:buFontTx/>
              <a:buNone/>
            </a:pPr>
            <a:r>
              <a:rPr>
                <a:solidFill>
                  <a:srgbClr val="1245CF"/>
                </a:solidFill>
              </a:rPr>
              <a:t>Path cost </a:t>
            </a:r>
            <a:r>
              <a:t>(additive)</a:t>
            </a:r>
          </a:p>
          <a:p>
            <a:pPr marL="0" lvl="1" indent="228600">
              <a:buClrTx/>
              <a:buSzTx/>
              <a:buFontTx/>
              <a:buNone/>
            </a:pPr>
            <a:r>
              <a:t>E.g., sum of distances, number of actions executed, etc.</a:t>
            </a:r>
          </a:p>
          <a:p>
            <a:pPr marL="0" lvl="1" indent="228600">
              <a:buClrTx/>
              <a:buSzTx/>
              <a:buFontTx/>
              <a:buNone/>
            </a:pPr>
            <a:r>
              <a:rPr i="1">
                <a:solidFill>
                  <a:srgbClr val="683499"/>
                </a:solidFill>
              </a:rPr>
              <a:t>c(x, a, y)</a:t>
            </a:r>
            <a:r>
              <a:rPr i="1"/>
              <a:t> </a:t>
            </a:r>
            <a:r>
              <a:t>is the </a:t>
            </a:r>
            <a:r>
              <a:rPr>
                <a:solidFill>
                  <a:srgbClr val="1245CF"/>
                </a:solidFill>
              </a:rPr>
              <a:t>step cost</a:t>
            </a:r>
            <a:r>
              <a:t>, assumed to be </a:t>
            </a:r>
            <a:r>
              <a:rPr>
                <a:solidFill>
                  <a:srgbClr val="683499"/>
                </a:solidFill>
              </a:rPr>
              <a:t>≥ 0</a:t>
            </a:r>
          </a:p>
          <a:p>
            <a:pPr marL="0" lvl="1" indent="228600">
              <a:buClrTx/>
              <a:buSzTx/>
              <a:buFontTx/>
              <a:buNone/>
            </a:pPr>
            <a:endParaRPr>
              <a:solidFill>
                <a:srgbClr val="683499"/>
              </a:solidFill>
            </a:endParaRPr>
          </a:p>
          <a:p>
            <a:pPr marL="0" indent="0">
              <a:buClrTx/>
              <a:buSzTx/>
              <a:buFontTx/>
              <a:buNone/>
            </a:pPr>
            <a:r>
              <a:t>A </a:t>
            </a:r>
            <a:r>
              <a:rPr>
                <a:solidFill>
                  <a:srgbClr val="1245CF"/>
                </a:solidFill>
              </a:rPr>
              <a:t>solution</a:t>
            </a:r>
            <a:r>
              <a:t> is a sequence of actions</a:t>
            </a:r>
          </a:p>
          <a:p>
            <a:pPr marL="0" indent="0">
              <a:buClrTx/>
              <a:buSzTx/>
              <a:buFontTx/>
              <a:buNone/>
            </a:pPr>
            <a:r>
              <a:t>Leading from the initial state to a goal state</a:t>
            </a:r>
          </a:p>
        </p:txBody>
      </p:sp>
      <p:sp>
        <p:nvSpPr>
          <p:cNvPr id="182" name="Lysbilde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8</a:t>
            </a:fld>
            <a:endParaRPr/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electing a state spac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Selecting a state space</a:t>
            </a:r>
          </a:p>
        </p:txBody>
      </p:sp>
      <p:sp>
        <p:nvSpPr>
          <p:cNvPr id="185" name="Real world is absurdly complex…"/>
          <p:cNvSpPr txBox="1">
            <a:spLocks noGrp="1"/>
          </p:cNvSpPr>
          <p:nvPr>
            <p:ph type="body" idx="1"/>
          </p:nvPr>
        </p:nvSpPr>
        <p:spPr>
          <a:xfrm>
            <a:off x="290286" y="940567"/>
            <a:ext cx="11611428" cy="5231800"/>
          </a:xfrm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FontTx/>
              <a:buNone/>
            </a:pPr>
            <a:r>
              <a:rPr dirty="0"/>
              <a:t>Real world is absurdly complex</a:t>
            </a:r>
          </a:p>
          <a:p>
            <a:pPr marL="0" lvl="1" indent="228600">
              <a:buClrTx/>
              <a:buSzTx/>
              <a:buFontTx/>
              <a:buNone/>
            </a:pPr>
            <a:r>
              <a:rPr dirty="0"/>
              <a:t> state space must be </a:t>
            </a:r>
            <a:r>
              <a:rPr b="1" dirty="0">
                <a:solidFill>
                  <a:srgbClr val="EA3322"/>
                </a:solidFill>
              </a:rPr>
              <a:t>abstracted </a:t>
            </a:r>
            <a:r>
              <a:rPr dirty="0"/>
              <a:t>for problem solving</a:t>
            </a:r>
          </a:p>
          <a:p>
            <a:pPr marL="0" lvl="1" indent="228600">
              <a:buClrTx/>
              <a:buSzTx/>
              <a:buFontTx/>
              <a:buNone/>
            </a:pPr>
            <a:endParaRPr dirty="0"/>
          </a:p>
          <a:p>
            <a:pPr marL="0" indent="0">
              <a:buClrTx/>
              <a:buSzTx/>
              <a:buFontTx/>
              <a:buNone/>
            </a:pPr>
            <a:r>
              <a:rPr dirty="0"/>
              <a:t>(Abstract) state = set of real states</a:t>
            </a:r>
          </a:p>
          <a:p>
            <a:pPr marL="0" indent="0">
              <a:buClrTx/>
              <a:buSzTx/>
              <a:buFontTx/>
              <a:buNone/>
            </a:pPr>
            <a:r>
              <a:rPr dirty="0"/>
              <a:t>(Abstract) action = complex combination of real actions</a:t>
            </a:r>
          </a:p>
          <a:p>
            <a:pPr marL="0" lvl="1" indent="228600">
              <a:buClrTx/>
              <a:buSzTx/>
              <a:buFontTx/>
              <a:buNone/>
            </a:pPr>
            <a:r>
              <a:rPr dirty="0"/>
              <a:t>e.g., “Arad → </a:t>
            </a:r>
            <a:r>
              <a:rPr dirty="0" err="1"/>
              <a:t>Zerind</a:t>
            </a:r>
            <a:r>
              <a:rPr dirty="0"/>
              <a:t>” represents a complex set of possible routes, detours, rest stops etc.</a:t>
            </a:r>
          </a:p>
          <a:p>
            <a:pPr marL="0" indent="0">
              <a:buClrTx/>
              <a:buSzTx/>
              <a:buFontTx/>
              <a:buNone/>
            </a:pPr>
            <a:r>
              <a:rPr dirty="0"/>
              <a:t>For guaranteed </a:t>
            </a:r>
            <a:r>
              <a:rPr dirty="0" err="1"/>
              <a:t>realisability</a:t>
            </a:r>
            <a:r>
              <a:rPr dirty="0"/>
              <a:t>, </a:t>
            </a:r>
            <a:r>
              <a:rPr b="1" dirty="0">
                <a:solidFill>
                  <a:srgbClr val="EA3322"/>
                </a:solidFill>
              </a:rPr>
              <a:t>any </a:t>
            </a:r>
            <a:r>
              <a:rPr dirty="0"/>
              <a:t>real state “in Arad” must get to </a:t>
            </a:r>
            <a:r>
              <a:rPr dirty="0">
                <a:solidFill>
                  <a:srgbClr val="1E4A10"/>
                </a:solidFill>
              </a:rPr>
              <a:t>some </a:t>
            </a:r>
            <a:r>
              <a:rPr dirty="0"/>
              <a:t>real state “in </a:t>
            </a:r>
            <a:r>
              <a:rPr dirty="0" err="1"/>
              <a:t>Zerind</a:t>
            </a:r>
            <a:r>
              <a:rPr dirty="0"/>
              <a:t>”</a:t>
            </a:r>
          </a:p>
          <a:p>
            <a:pPr marL="0" indent="0">
              <a:buClrTx/>
              <a:buSzTx/>
              <a:buFontTx/>
              <a:buNone/>
            </a:pPr>
            <a:endParaRPr dirty="0"/>
          </a:p>
          <a:p>
            <a:pPr marL="0" indent="0">
              <a:buClrTx/>
              <a:buSzTx/>
              <a:buFontTx/>
              <a:buNone/>
            </a:pPr>
            <a:r>
              <a:rPr dirty="0"/>
              <a:t>(Abstract) solution =</a:t>
            </a:r>
          </a:p>
          <a:p>
            <a:pPr marL="0" lvl="1" indent="228600">
              <a:buClrTx/>
              <a:buSzTx/>
              <a:buFontTx/>
              <a:buNone/>
            </a:pPr>
            <a:r>
              <a:rPr dirty="0"/>
              <a:t>Set of real paths that are solutions in the real world</a:t>
            </a:r>
          </a:p>
          <a:p>
            <a:pPr marL="0" lvl="1" indent="228600">
              <a:buClrTx/>
              <a:buSzTx/>
              <a:buFontTx/>
              <a:buNone/>
            </a:pPr>
            <a:endParaRPr dirty="0"/>
          </a:p>
          <a:p>
            <a:pPr marL="0" indent="0">
              <a:buClrTx/>
              <a:buSzTx/>
              <a:buFontTx/>
              <a:buNone/>
            </a:pPr>
            <a:r>
              <a:rPr dirty="0"/>
              <a:t>Each abstract action should be “easier” than the original problem!</a:t>
            </a:r>
          </a:p>
        </p:txBody>
      </p:sp>
      <p:pic>
        <p:nvPicPr>
          <p:cNvPr id="186" name="U+21E8.gif" descr="U+21E8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286" y="1536469"/>
            <a:ext cx="317501" cy="177801"/>
          </a:xfrm>
          <a:prstGeom prst="rect">
            <a:avLst/>
          </a:prstGeom>
          <a:ln w="12700">
            <a:miter lim="400000"/>
          </a:ln>
        </p:spPr>
      </p:pic>
      <p:sp>
        <p:nvSpPr>
          <p:cNvPr id="187" name="Lysbildenummer"/>
          <p:cNvSpPr txBox="1">
            <a:spLocks noGrp="1"/>
          </p:cNvSpPr>
          <p:nvPr>
            <p:ph type="sldNum" sz="quarter" idx="2"/>
          </p:nvPr>
        </p:nvSpPr>
        <p:spPr>
          <a:xfrm>
            <a:off x="11717129" y="6402776"/>
            <a:ext cx="379193" cy="38605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9</a:t>
            </a:fld>
            <a:endParaRPr/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Material">
  <a:themeElements>
    <a:clrScheme name="Material">
      <a:dk1>
        <a:srgbClr val="FFFFFF"/>
      </a:dk1>
      <a:lt1>
        <a:srgbClr val="4285F4"/>
      </a:lt1>
      <a:dk2>
        <a:srgbClr val="A7A7A7"/>
      </a:dk2>
      <a:lt2>
        <a:srgbClr val="53535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0000FF"/>
      </a:hlink>
      <a:folHlink>
        <a:srgbClr val="FF00FF"/>
      </a:folHlink>
    </a:clrScheme>
    <a:fontScheme name="Material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Material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4285F4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4285F4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Material">
  <a:themeElements>
    <a:clrScheme name="Material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0000FF"/>
      </a:hlink>
      <a:folHlink>
        <a:srgbClr val="FF00FF"/>
      </a:folHlink>
    </a:clrScheme>
    <a:fontScheme name="Material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Material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4285F4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4285F4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1500</Words>
  <Application>Microsoft Office PowerPoint</Application>
  <PresentationFormat>Widescreen</PresentationFormat>
  <Paragraphs>257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6" baseType="lpstr">
      <vt:lpstr>Arial</vt:lpstr>
      <vt:lpstr>Cambria Math</vt:lpstr>
      <vt:lpstr>Helvetica</vt:lpstr>
      <vt:lpstr>Roboto</vt:lpstr>
      <vt:lpstr>Material</vt:lpstr>
      <vt:lpstr>Problem Solving and Search</vt:lpstr>
      <vt:lpstr>Outline</vt:lpstr>
      <vt:lpstr>Problem-solving agents</vt:lpstr>
      <vt:lpstr>Example: Romania</vt:lpstr>
      <vt:lpstr>Example: Romania</vt:lpstr>
      <vt:lpstr>Problem types</vt:lpstr>
      <vt:lpstr>PowerPoint Presentation</vt:lpstr>
      <vt:lpstr>Single-state problem formulation</vt:lpstr>
      <vt:lpstr>Selecting a state space</vt:lpstr>
      <vt:lpstr>Example: vacuum world state space graph</vt:lpstr>
      <vt:lpstr>Example: The 8-puzzle</vt:lpstr>
      <vt:lpstr>Example: robotic assembly</vt:lpstr>
      <vt:lpstr>Tree search algorithms</vt:lpstr>
      <vt:lpstr>Tree search example</vt:lpstr>
      <vt:lpstr>Implementation: states vs. nodes</vt:lpstr>
      <vt:lpstr>Implementation: general tree search</vt:lpstr>
      <vt:lpstr>Search strategies</vt:lpstr>
      <vt:lpstr>Uniformed search strategies</vt:lpstr>
      <vt:lpstr>Breadth-first search</vt:lpstr>
      <vt:lpstr>Properties of breadth-first search</vt:lpstr>
      <vt:lpstr>Uniform-cost search</vt:lpstr>
      <vt:lpstr>Depth-first search</vt:lpstr>
      <vt:lpstr>Properties of depth-first search</vt:lpstr>
      <vt:lpstr>Depth-limited search</vt:lpstr>
      <vt:lpstr>Iterative deepening search</vt:lpstr>
      <vt:lpstr>Iterative deepening search</vt:lpstr>
      <vt:lpstr>Properties of iterative deepening search</vt:lpstr>
      <vt:lpstr>Summary of algorithms</vt:lpstr>
      <vt:lpstr>Repeated states</vt:lpstr>
      <vt:lpstr>Graph search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Problem Solving and Search</dc:title>
  <cp:lastModifiedBy>Marcello Bonsangue</cp:lastModifiedBy>
  <cp:revision>2</cp:revision>
  <dcterms:modified xsi:type="dcterms:W3CDTF">2020-07-14T07:42:07Z</dcterms:modified>
</cp:coreProperties>
</file>